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Charles Van Hor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679AF3A-E74A-4E53-B7B6-446024A6A765}">
  <a:tblStyle styleId="{B679AF3A-E74A-4E53-B7B6-446024A6A76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CADCA84-C721-4877-B272-BA58BC5ECB28}"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4-19T12:05:14.294">
    <p:pos x="6000" y="0"/>
    <p:text>Ellingson - "Command Processing" section arttificially simple relative to what will be actual implementation.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3-04-14T01:13:05.144">
    <p:pos x="6000" y="0"/>
    <p:text>Cite Requirement</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jp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30df61931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30df61931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30df61931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30df61931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dbda497e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2dbda497e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2dbda497e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2dbda497e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2e7d3f383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2e7d3f383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2dbda497ec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2dbda497ec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2dbda497e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2dbda497e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input more with ellingson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e7d3f383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2e7d3f383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2e7d3f383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2e7d3f383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f5c82bff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2f5c82bff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2dbda497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2dbda497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2db405014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2db405014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2db405014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2db405014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2db405014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2db405014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2db405014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2db405014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2db405014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2db405014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30df61931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30df61931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to ellingson about this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2db4050145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2db4050145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2dcf3decc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2dcf3decc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30df619317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30df619317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2dcf3dec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2dcf3dec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2dcf3deccf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2dcf3deccf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30df619317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30df619317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30df619317_4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30df619317_4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30df619317_4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30df619317_4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2dcf3deccf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2dcf3deccf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2dcf3deccf_7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2dcf3deccf_7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30df619317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30df619317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30df619317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30df619317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30df619317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30df619317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30df619317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30df619317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30df619317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30df619317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2dcf3deccf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2dcf3deccf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30df619317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30df619317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30df619317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30df619317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30df619317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30df619317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30df619317_2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30df619317_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30df619317_2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30df619317_2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dcf3deccf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dcf3deccf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30df619317_6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30df619317_6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30df619317_5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30df619317_5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30df619317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30df619317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30df619317_6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30df619317_6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2dcf3deccf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2dcf3deccf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30df619317_6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30df619317_6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311213eef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311213eef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311213eef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311213eef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311213eef4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311213eef4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2dbda497e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2dbda497e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2dbda497e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2dbda497e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2dbda497e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2dbda497e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30df6193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30df6193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comments" Target="../comments/comment1.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1.jpg"/><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5.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5.png"/><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4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47.png"/><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drive.google.com/file/d/12AeR1fcPMrjNTFmdksDt8U4Gxkep4qzJ/view" TargetMode="External"/><Relationship Id="rId4" Type="http://schemas.openxmlformats.org/officeDocument/2006/relationships/image" Target="../media/image2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46.png"/><Relationship Id="rId4" Type="http://schemas.openxmlformats.org/officeDocument/2006/relationships/image" Target="../media/image41.png"/><Relationship Id="rId5"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3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4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L-Band Satellite Tracking and Characterization System</a:t>
            </a:r>
            <a:endParaRPr/>
          </a:p>
        </p:txBody>
      </p:sp>
      <p:sp>
        <p:nvSpPr>
          <p:cNvPr id="55" name="Google Shape;55;p13"/>
          <p:cNvSpPr txBox="1"/>
          <p:nvPr/>
        </p:nvSpPr>
        <p:spPr>
          <a:xfrm>
            <a:off x="3159000" y="3012475"/>
            <a:ext cx="2826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t>Critical Design Review</a:t>
            </a:r>
            <a:endParaRPr sz="2000"/>
          </a:p>
          <a:p>
            <a:pPr indent="0" lvl="0" marL="0" rtl="0" algn="ctr">
              <a:spcBef>
                <a:spcPts val="0"/>
              </a:spcBef>
              <a:spcAft>
                <a:spcPts val="0"/>
              </a:spcAft>
              <a:buNone/>
            </a:pPr>
            <a:r>
              <a:rPr lang="en" sz="2000"/>
              <a:t>4 / 19 / 2023</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idx="1" type="body"/>
          </p:nvPr>
        </p:nvSpPr>
        <p:spPr>
          <a:xfrm>
            <a:off x="120375" y="1096500"/>
            <a:ext cx="5302200" cy="4047000"/>
          </a:xfrm>
          <a:prstGeom prst="rect">
            <a:avLst/>
          </a:prstGeom>
        </p:spPr>
        <p:txBody>
          <a:bodyPr anchorCtr="0" anchor="t" bIns="91425" lIns="91425" spcFirstLastPara="1" rIns="91425" wrap="square" tIns="91425">
            <a:noAutofit/>
          </a:bodyPr>
          <a:lstStyle/>
          <a:p>
            <a:pPr indent="-342900" lvl="0" marL="457200" rtl="0" algn="l">
              <a:lnSpc>
                <a:spcPct val="90000"/>
              </a:lnSpc>
              <a:spcBef>
                <a:spcPts val="100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Computer Platform: Raspberry Pi 4</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RAM: 4GB for optimal performance</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CPU: 1.5GHz to handle data processing needs</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USB Ports: 2 USB 2.0 ports for ADC connectivity and mount control</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Storage: 128GB Micro SD card for data storage, additional USB ports for further expansion</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Wireless Communication: Built-in Bluetooth 5.0 for seamless connectivity</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AutoNum type="arabicPeriod"/>
            </a:pPr>
            <a:r>
              <a:rPr lang="en">
                <a:solidFill>
                  <a:schemeClr val="dk1"/>
                </a:solidFill>
                <a:latin typeface="Calibri"/>
                <a:ea typeface="Calibri"/>
                <a:cs typeface="Calibri"/>
                <a:sym typeface="Calibri"/>
              </a:rPr>
              <a:t>Memory: Sufficient memory to record 10 minutes of I/Q data sampled at 10MHz</a:t>
            </a:r>
            <a:endParaRPr>
              <a:solidFill>
                <a:schemeClr val="dk1"/>
              </a:solidFill>
              <a:latin typeface="Calibri"/>
              <a:ea typeface="Calibri"/>
              <a:cs typeface="Calibri"/>
              <a:sym typeface="Calibri"/>
            </a:endParaRPr>
          </a:p>
        </p:txBody>
      </p:sp>
      <p:sp>
        <p:nvSpPr>
          <p:cNvPr id="127" name="Google Shape;127;p22"/>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107608"/>
              <a:buFont typeface="Arial"/>
              <a:buNone/>
            </a:pPr>
            <a:r>
              <a:rPr lang="en"/>
              <a:t>Detailed Design for Computer - Core Components</a:t>
            </a:r>
            <a:endParaRPr sz="1022"/>
          </a:p>
        </p:txBody>
      </p:sp>
      <p:sp>
        <p:nvSpPr>
          <p:cNvPr id="129" name="Google Shape;129;p22"/>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0" name="Google Shape;130;p22"/>
          <p:cNvPicPr preferRelativeResize="0"/>
          <p:nvPr/>
        </p:nvPicPr>
        <p:blipFill>
          <a:blip r:embed="rId3">
            <a:alphaModFix/>
          </a:blip>
          <a:stretch>
            <a:fillRect/>
          </a:stretch>
        </p:blipFill>
        <p:spPr>
          <a:xfrm>
            <a:off x="5265750" y="1344325"/>
            <a:ext cx="3039875" cy="3039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txBox="1"/>
          <p:nvPr>
            <p:ph type="title"/>
          </p:nvPr>
        </p:nvSpPr>
        <p:spPr>
          <a:xfrm>
            <a:off x="313625" y="161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820"/>
              <a:t>Computer Subsystem Diagram</a:t>
            </a:r>
            <a:endParaRPr sz="2820"/>
          </a:p>
        </p:txBody>
      </p:sp>
      <p:sp>
        <p:nvSpPr>
          <p:cNvPr id="137" name="Google Shape;137;p23"/>
          <p:cNvSpPr/>
          <p:nvPr/>
        </p:nvSpPr>
        <p:spPr>
          <a:xfrm>
            <a:off x="6639625" y="1720725"/>
            <a:ext cx="714300" cy="219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3"/>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 name="Google Shape;139;p23"/>
          <p:cNvPicPr preferRelativeResize="0"/>
          <p:nvPr/>
        </p:nvPicPr>
        <p:blipFill>
          <a:blip r:embed="rId3">
            <a:alphaModFix/>
          </a:blip>
          <a:stretch>
            <a:fillRect/>
          </a:stretch>
        </p:blipFill>
        <p:spPr>
          <a:xfrm>
            <a:off x="81050" y="988350"/>
            <a:ext cx="5928199" cy="3949699"/>
          </a:xfrm>
          <a:prstGeom prst="rect">
            <a:avLst/>
          </a:prstGeom>
          <a:noFill/>
          <a:ln>
            <a:noFill/>
          </a:ln>
        </p:spPr>
      </p:pic>
      <p:sp>
        <p:nvSpPr>
          <p:cNvPr id="140" name="Google Shape;140;p23"/>
          <p:cNvSpPr txBox="1"/>
          <p:nvPr>
            <p:ph idx="1" type="body"/>
          </p:nvPr>
        </p:nvSpPr>
        <p:spPr>
          <a:xfrm>
            <a:off x="6150725" y="1533600"/>
            <a:ext cx="2683500" cy="33240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Total Cost: Raspberry Pi 4 with GPS module estimated at $105</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Advantages: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Greater processing power and memory than other alternatives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Built-in connectivity options without the need for additional shields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Support for Python, C, and C++ programming languages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Extensive online resources and ease of use with Python</a:t>
            </a:r>
            <a:endParaRPr sz="7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Operations Software: Requirements</a:t>
            </a:r>
            <a:endParaRPr/>
          </a:p>
        </p:txBody>
      </p:sp>
      <p:sp>
        <p:nvSpPr>
          <p:cNvPr id="147" name="Google Shape;147;p24"/>
          <p:cNvSpPr txBox="1"/>
          <p:nvPr>
            <p:ph idx="1" type="body"/>
          </p:nvPr>
        </p:nvSpPr>
        <p:spPr>
          <a:xfrm>
            <a:off x="311700" y="1002850"/>
            <a:ext cx="8520600" cy="37395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lang="en" sz="2000">
                <a:solidFill>
                  <a:schemeClr val="dk1"/>
                </a:solidFill>
              </a:rPr>
              <a:t>Specific requirements: PER-3, I/O-2, I/O-3, I/O-4, COST-1</a:t>
            </a:r>
            <a:endParaRPr sz="20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 sz="2000">
                <a:solidFill>
                  <a:schemeClr val="dk1"/>
                </a:solidFill>
                <a:latin typeface="Calibri"/>
                <a:ea typeface="Calibri"/>
                <a:cs typeface="Calibri"/>
                <a:sym typeface="Calibri"/>
              </a:rPr>
              <a:t>Based off of these requirements, the software shall:</a:t>
            </a:r>
            <a:endParaRPr sz="2000">
              <a:solidFill>
                <a:schemeClr val="dk1"/>
              </a:solidFill>
              <a:latin typeface="Calibri"/>
              <a:ea typeface="Calibri"/>
              <a:cs typeface="Calibri"/>
              <a:sym typeface="Calibri"/>
            </a:endParaRPr>
          </a:p>
          <a:p>
            <a:pPr indent="-355600" lvl="0" marL="457200" rtl="0" algn="l">
              <a:lnSpc>
                <a:spcPct val="90000"/>
              </a:lnSpc>
              <a:spcBef>
                <a:spcPts val="100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Display system status and task progress on client side</a:t>
            </a:r>
            <a:endParaRPr sz="2000">
              <a:solidFill>
                <a:schemeClr val="dk1"/>
              </a:solidFill>
              <a:latin typeface="Calibri"/>
              <a:ea typeface="Calibri"/>
              <a:cs typeface="Calibri"/>
              <a:sym typeface="Calibri"/>
            </a:endParaRPr>
          </a:p>
          <a:p>
            <a:pPr indent="-355600" lvl="0" marL="457200" rtl="0" algn="l">
              <a:lnSpc>
                <a:spcPct val="90000"/>
              </a:lnSpc>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Allow user to monitor and control the system remotely</a:t>
            </a:r>
            <a:endParaRPr sz="2000">
              <a:solidFill>
                <a:schemeClr val="dk1"/>
              </a:solidFill>
              <a:latin typeface="Calibri"/>
              <a:ea typeface="Calibri"/>
              <a:cs typeface="Calibri"/>
              <a:sym typeface="Calibri"/>
            </a:endParaRPr>
          </a:p>
          <a:p>
            <a:pPr indent="-355600" lvl="0" marL="457200" rtl="0" algn="l">
              <a:lnSpc>
                <a:spcPct val="90000"/>
              </a:lnSpc>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Manage data storage, offloading, and task execution autonomously</a:t>
            </a:r>
            <a:endParaRPr sz="2000">
              <a:solidFill>
                <a:schemeClr val="dk1"/>
              </a:solidFill>
              <a:latin typeface="Calibri"/>
              <a:ea typeface="Calibri"/>
              <a:cs typeface="Calibri"/>
              <a:sym typeface="Calibri"/>
            </a:endParaRPr>
          </a:p>
          <a:p>
            <a:pPr indent="-355600" lvl="0" marL="457200" rtl="0" algn="l">
              <a:lnSpc>
                <a:spcPct val="90000"/>
              </a:lnSpc>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Be able to plot averaged frequency vs time, and signal strength vs time</a:t>
            </a:r>
            <a:endParaRPr sz="2000">
              <a:solidFill>
                <a:schemeClr val="dk1"/>
              </a:solidFill>
              <a:latin typeface="Calibri"/>
              <a:ea typeface="Calibri"/>
              <a:cs typeface="Calibri"/>
              <a:sym typeface="Calibri"/>
            </a:endParaRPr>
          </a:p>
          <a:p>
            <a:pPr indent="-355600" lvl="0" marL="457200" rtl="0" algn="l">
              <a:lnSpc>
                <a:spcPct val="90000"/>
              </a:lnSpc>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Be able to select timed throughout the recording to view the signal at that moment</a:t>
            </a:r>
            <a:endParaRPr sz="20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2000">
                <a:solidFill>
                  <a:schemeClr val="dk1"/>
                </a:solidFill>
                <a:latin typeface="Calibri"/>
                <a:ea typeface="Calibri"/>
                <a:cs typeface="Calibri"/>
                <a:sym typeface="Calibri"/>
              </a:rPr>
              <a:t>In addition, the software should:</a:t>
            </a:r>
            <a:endParaRPr sz="2000">
              <a:solidFill>
                <a:schemeClr val="dk1"/>
              </a:solidFill>
              <a:latin typeface="Calibri"/>
              <a:ea typeface="Calibri"/>
              <a:cs typeface="Calibri"/>
              <a:sym typeface="Calibri"/>
            </a:endParaRPr>
          </a:p>
          <a:p>
            <a:pPr indent="-355600" lvl="0" marL="457200" rtl="0" algn="l">
              <a:lnSpc>
                <a:spcPct val="90000"/>
              </a:lnSpc>
              <a:spcBef>
                <a:spcPts val="100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Provide an intuitive graphical user interface for ease of operation</a:t>
            </a:r>
            <a:endParaRPr sz="2000">
              <a:solidFill>
                <a:schemeClr val="dk1"/>
              </a:solidFill>
              <a:latin typeface="Calibri"/>
              <a:ea typeface="Calibri"/>
              <a:cs typeface="Calibri"/>
              <a:sym typeface="Calibri"/>
            </a:endParaRPr>
          </a:p>
          <a:p>
            <a:pPr indent="-355600" lvl="0" marL="457200" rtl="0" algn="l">
              <a:lnSpc>
                <a:spcPct val="90000"/>
              </a:lnSpc>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Communicate with the onboard computer via bluetooth</a:t>
            </a:r>
            <a:endParaRPr sz="2000">
              <a:solidFill>
                <a:schemeClr val="dk1"/>
              </a:solidFill>
              <a:latin typeface="Calibri"/>
              <a:ea typeface="Calibri"/>
              <a:cs typeface="Calibri"/>
              <a:sym typeface="Calibri"/>
            </a:endParaRPr>
          </a:p>
        </p:txBody>
      </p:sp>
      <p:sp>
        <p:nvSpPr>
          <p:cNvPr id="148" name="Google Shape;148;p24"/>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txBox="1"/>
          <p:nvPr/>
        </p:nvSpPr>
        <p:spPr>
          <a:xfrm>
            <a:off x="7619225" y="5197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*Same As PDR </a:t>
            </a:r>
            <a:endParaRPr sz="1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Operations Software Overview</a:t>
            </a:r>
            <a:endParaRPr/>
          </a:p>
        </p:txBody>
      </p:sp>
      <p:sp>
        <p:nvSpPr>
          <p:cNvPr id="156" name="Google Shape;156;p25"/>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25"/>
          <p:cNvPicPr preferRelativeResize="0"/>
          <p:nvPr/>
        </p:nvPicPr>
        <p:blipFill>
          <a:blip r:embed="rId3">
            <a:alphaModFix/>
          </a:blip>
          <a:stretch>
            <a:fillRect/>
          </a:stretch>
        </p:blipFill>
        <p:spPr>
          <a:xfrm>
            <a:off x="6357551" y="1119050"/>
            <a:ext cx="2340664" cy="1462893"/>
          </a:xfrm>
          <a:prstGeom prst="rect">
            <a:avLst/>
          </a:prstGeom>
          <a:noFill/>
          <a:ln>
            <a:noFill/>
          </a:ln>
        </p:spPr>
      </p:pic>
      <p:sp>
        <p:nvSpPr>
          <p:cNvPr id="158" name="Google Shape;158;p25"/>
          <p:cNvSpPr txBox="1"/>
          <p:nvPr>
            <p:ph idx="1" type="body"/>
          </p:nvPr>
        </p:nvSpPr>
        <p:spPr>
          <a:xfrm>
            <a:off x="5573127" y="2967250"/>
            <a:ext cx="3345000" cy="233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solidFill>
                  <a:schemeClr val="dk1"/>
                </a:solidFill>
              </a:rPr>
              <a:t>Note: The recordings data will be saved as binary files, which include a tuple containing the IQ samples along with pertinent metadata</a:t>
            </a:r>
            <a:endParaRPr sz="2000">
              <a:solidFill>
                <a:schemeClr val="dk1"/>
              </a:solidFill>
            </a:endParaRPr>
          </a:p>
        </p:txBody>
      </p:sp>
      <p:pic>
        <p:nvPicPr>
          <p:cNvPr id="159" name="Google Shape;159;p25"/>
          <p:cNvPicPr preferRelativeResize="0"/>
          <p:nvPr/>
        </p:nvPicPr>
        <p:blipFill>
          <a:blip r:embed="rId4">
            <a:alphaModFix/>
          </a:blip>
          <a:stretch>
            <a:fillRect/>
          </a:stretch>
        </p:blipFill>
        <p:spPr>
          <a:xfrm>
            <a:off x="410900" y="1227200"/>
            <a:ext cx="4391025" cy="3676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Operations Software GUI </a:t>
            </a:r>
            <a:r>
              <a:rPr lang="en"/>
              <a:t>Mockup</a:t>
            </a:r>
            <a:endParaRPr/>
          </a:p>
        </p:txBody>
      </p:sp>
      <p:sp>
        <p:nvSpPr>
          <p:cNvPr id="166" name="Google Shape;166;p26"/>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Qt (software) - Wikipedia" id="167" name="Google Shape;167;p26"/>
          <p:cNvPicPr preferRelativeResize="0"/>
          <p:nvPr/>
        </p:nvPicPr>
        <p:blipFill>
          <a:blip r:embed="rId3">
            <a:alphaModFix/>
          </a:blip>
          <a:stretch>
            <a:fillRect/>
          </a:stretch>
        </p:blipFill>
        <p:spPr>
          <a:xfrm>
            <a:off x="5893575" y="1132825"/>
            <a:ext cx="2423901" cy="1729075"/>
          </a:xfrm>
          <a:prstGeom prst="rect">
            <a:avLst/>
          </a:prstGeom>
          <a:noFill/>
          <a:ln>
            <a:noFill/>
          </a:ln>
        </p:spPr>
      </p:pic>
      <p:sp>
        <p:nvSpPr>
          <p:cNvPr id="168" name="Google Shape;168;p26"/>
          <p:cNvSpPr txBox="1"/>
          <p:nvPr>
            <p:ph idx="1" type="body"/>
          </p:nvPr>
        </p:nvSpPr>
        <p:spPr>
          <a:xfrm>
            <a:off x="5759238" y="3447525"/>
            <a:ext cx="2785500" cy="2149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solidFill>
                  <a:schemeClr val="dk1"/>
                </a:solidFill>
              </a:rPr>
              <a:t>Note: The GUI is developed using Qt framework for Python</a:t>
            </a:r>
            <a:endParaRPr sz="2000">
              <a:solidFill>
                <a:schemeClr val="dk1"/>
              </a:solidFill>
            </a:endParaRPr>
          </a:p>
        </p:txBody>
      </p:sp>
      <p:pic>
        <p:nvPicPr>
          <p:cNvPr id="169" name="Google Shape;169;p26"/>
          <p:cNvPicPr preferRelativeResize="0"/>
          <p:nvPr/>
        </p:nvPicPr>
        <p:blipFill>
          <a:blip r:embed="rId4">
            <a:alphaModFix/>
          </a:blip>
          <a:stretch>
            <a:fillRect/>
          </a:stretch>
        </p:blipFill>
        <p:spPr>
          <a:xfrm>
            <a:off x="308250" y="1817150"/>
            <a:ext cx="5161524" cy="2177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t>Operations Software </a:t>
            </a:r>
            <a:r>
              <a:rPr lang="en" sz="2820"/>
              <a:t>Subsystem Diagram</a:t>
            </a:r>
            <a:endParaRPr/>
          </a:p>
        </p:txBody>
      </p:sp>
      <p:sp>
        <p:nvSpPr>
          <p:cNvPr id="176" name="Google Shape;176;p27"/>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7" name="Google Shape;177;p27"/>
          <p:cNvPicPr preferRelativeResize="0"/>
          <p:nvPr/>
        </p:nvPicPr>
        <p:blipFill>
          <a:blip r:embed="rId4">
            <a:alphaModFix/>
          </a:blip>
          <a:stretch>
            <a:fillRect/>
          </a:stretch>
        </p:blipFill>
        <p:spPr>
          <a:xfrm>
            <a:off x="313625" y="1009050"/>
            <a:ext cx="6248902" cy="3949700"/>
          </a:xfrm>
          <a:prstGeom prst="rect">
            <a:avLst/>
          </a:prstGeom>
          <a:noFill/>
          <a:ln>
            <a:noFill/>
          </a:ln>
        </p:spPr>
      </p:pic>
      <p:sp>
        <p:nvSpPr>
          <p:cNvPr id="178" name="Google Shape;178;p27"/>
          <p:cNvSpPr txBox="1"/>
          <p:nvPr>
            <p:ph idx="1" type="body"/>
          </p:nvPr>
        </p:nvSpPr>
        <p:spPr>
          <a:xfrm>
            <a:off x="6747263" y="1483600"/>
            <a:ext cx="1914900" cy="34752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1200"/>
              </a:spcAft>
              <a:buNone/>
            </a:pPr>
            <a:r>
              <a:rPr lang="en" sz="2000">
                <a:solidFill>
                  <a:schemeClr val="dk1"/>
                </a:solidFill>
              </a:rPr>
              <a:t>Note: the scheduling algorithm receives the TLE list from the input txt file, computes satellite passes for a specified time period and observer location using the Skyfield library, and generates a tracking schedule for each satellite. </a:t>
            </a:r>
            <a:endParaRPr sz="2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8"/>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800"/>
              <a:t>Nominal Operations</a:t>
            </a:r>
            <a:r>
              <a:rPr lang="en" sz="2800"/>
              <a:t> Diagram</a:t>
            </a:r>
            <a:endParaRPr sz="2800"/>
          </a:p>
        </p:txBody>
      </p:sp>
      <p:sp>
        <p:nvSpPr>
          <p:cNvPr id="185" name="Google Shape;185;p28"/>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6" name="Google Shape;186;p28"/>
          <p:cNvPicPr preferRelativeResize="0"/>
          <p:nvPr/>
        </p:nvPicPr>
        <p:blipFill>
          <a:blip r:embed="rId3">
            <a:alphaModFix/>
          </a:blip>
          <a:stretch>
            <a:fillRect/>
          </a:stretch>
        </p:blipFill>
        <p:spPr>
          <a:xfrm>
            <a:off x="1309325" y="1005750"/>
            <a:ext cx="3817160" cy="3949700"/>
          </a:xfrm>
          <a:prstGeom prst="rect">
            <a:avLst/>
          </a:prstGeom>
          <a:noFill/>
          <a:ln>
            <a:noFill/>
          </a:ln>
        </p:spPr>
      </p:pic>
      <p:sp>
        <p:nvSpPr>
          <p:cNvPr id="187" name="Google Shape;187;p28"/>
          <p:cNvSpPr txBox="1"/>
          <p:nvPr>
            <p:ph idx="4294967295" type="body"/>
          </p:nvPr>
        </p:nvSpPr>
        <p:spPr>
          <a:xfrm>
            <a:off x="5391325" y="2805950"/>
            <a:ext cx="2785500" cy="21495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None/>
            </a:pPr>
            <a:r>
              <a:rPr lang="en" sz="2000">
                <a:solidFill>
                  <a:schemeClr val="dk1"/>
                </a:solidFill>
              </a:rPr>
              <a:t>Please note that the client-side software will be executed on a Windows </a:t>
            </a:r>
            <a:r>
              <a:rPr lang="en" sz="2000">
                <a:solidFill>
                  <a:schemeClr val="dk1"/>
                </a:solidFill>
              </a:rPr>
              <a:t>laptop running windows 11</a:t>
            </a:r>
            <a:r>
              <a:rPr lang="en" sz="2000">
                <a:solidFill>
                  <a:schemeClr val="dk1"/>
                </a:solidFill>
              </a:rPr>
              <a:t>, while the slave-side software will run on a Raspberry Pi 4 B.</a:t>
            </a:r>
            <a:endParaRPr sz="20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txBox="1"/>
          <p:nvPr>
            <p:ph type="title"/>
          </p:nvPr>
        </p:nvSpPr>
        <p:spPr>
          <a:xfrm>
            <a:off x="313625" y="161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820"/>
              <a:t>Computer Subsystem Interface with Mount</a:t>
            </a:r>
            <a:endParaRPr sz="2820"/>
          </a:p>
        </p:txBody>
      </p:sp>
      <p:sp>
        <p:nvSpPr>
          <p:cNvPr id="194" name="Google Shape;194;p29"/>
          <p:cNvSpPr/>
          <p:nvPr/>
        </p:nvSpPr>
        <p:spPr>
          <a:xfrm>
            <a:off x="6639625" y="1720725"/>
            <a:ext cx="714300" cy="219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9"/>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9"/>
          <p:cNvSpPr txBox="1"/>
          <p:nvPr>
            <p:ph idx="1" type="body"/>
          </p:nvPr>
        </p:nvSpPr>
        <p:spPr>
          <a:xfrm>
            <a:off x="313625" y="1143300"/>
            <a:ext cx="8520600" cy="37143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Es</a:t>
            </a:r>
            <a:r>
              <a:rPr lang="en" sz="1100">
                <a:solidFill>
                  <a:schemeClr val="dk1"/>
                </a:solidFill>
                <a:latin typeface="Calibri"/>
                <a:ea typeface="Calibri"/>
                <a:cs typeface="Calibri"/>
                <a:sym typeface="Calibri"/>
              </a:rPr>
              <a:t>tablish a serial connection using the pyserial library.</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Send commands to control the mount's movement (azimuth and elevation).</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Receive status updates on the current position</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Example code:</a:t>
            </a:r>
            <a:endParaRPr sz="1100">
              <a:solidFill>
                <a:schemeClr val="dk1"/>
              </a:solidFill>
              <a:latin typeface="Calibri"/>
              <a:ea typeface="Calibri"/>
              <a:cs typeface="Calibri"/>
              <a:sym typeface="Calibri"/>
            </a:endParaRPr>
          </a:p>
        </p:txBody>
      </p:sp>
      <p:pic>
        <p:nvPicPr>
          <p:cNvPr id="197" name="Google Shape;197;p29"/>
          <p:cNvPicPr preferRelativeResize="0"/>
          <p:nvPr/>
        </p:nvPicPr>
        <p:blipFill>
          <a:blip r:embed="rId3">
            <a:alphaModFix/>
          </a:blip>
          <a:stretch>
            <a:fillRect/>
          </a:stretch>
        </p:blipFill>
        <p:spPr>
          <a:xfrm>
            <a:off x="5329349" y="1256163"/>
            <a:ext cx="3334850" cy="3488576"/>
          </a:xfrm>
          <a:prstGeom prst="rect">
            <a:avLst/>
          </a:prstGeom>
          <a:noFill/>
          <a:ln>
            <a:noFill/>
          </a:ln>
        </p:spPr>
      </p:pic>
      <p:pic>
        <p:nvPicPr>
          <p:cNvPr id="198" name="Google Shape;198;p29"/>
          <p:cNvPicPr preferRelativeResize="0"/>
          <p:nvPr/>
        </p:nvPicPr>
        <p:blipFill>
          <a:blip r:embed="rId4">
            <a:alphaModFix/>
          </a:blip>
          <a:stretch>
            <a:fillRect/>
          </a:stretch>
        </p:blipFill>
        <p:spPr>
          <a:xfrm>
            <a:off x="518351" y="2470375"/>
            <a:ext cx="3641523" cy="2387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txBox="1"/>
          <p:nvPr>
            <p:ph type="title"/>
          </p:nvPr>
        </p:nvSpPr>
        <p:spPr>
          <a:xfrm>
            <a:off x="313625" y="161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820"/>
              <a:t>Computer Subsystem Interface with Receiver</a:t>
            </a:r>
            <a:endParaRPr sz="2820"/>
          </a:p>
        </p:txBody>
      </p:sp>
      <p:sp>
        <p:nvSpPr>
          <p:cNvPr id="205" name="Google Shape;205;p30"/>
          <p:cNvSpPr/>
          <p:nvPr/>
        </p:nvSpPr>
        <p:spPr>
          <a:xfrm>
            <a:off x="6639625" y="1720725"/>
            <a:ext cx="714300" cy="219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0"/>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0"/>
          <p:cNvSpPr txBox="1"/>
          <p:nvPr>
            <p:ph idx="1" type="body"/>
          </p:nvPr>
        </p:nvSpPr>
        <p:spPr>
          <a:xfrm>
            <a:off x="313625" y="1143300"/>
            <a:ext cx="5575500" cy="37143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lang="en" sz="1100">
                <a:solidFill>
                  <a:schemeClr val="dk1"/>
                </a:solidFill>
                <a:latin typeface="Calibri"/>
                <a:ea typeface="Calibri"/>
                <a:cs typeface="Calibri"/>
                <a:sym typeface="Calibri"/>
              </a:rPr>
              <a:t>Configure RTL-SDR Device</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 sz="1100">
                <a:solidFill>
                  <a:schemeClr val="dk1"/>
                </a:solidFill>
                <a:latin typeface="Calibri"/>
                <a:ea typeface="Calibri"/>
                <a:cs typeface="Calibri"/>
                <a:sym typeface="Calibri"/>
              </a:rPr>
              <a:t>Acquire I/Q Samples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Close SDR Device and Visualize Raw I/Q Samples</a:t>
            </a:r>
            <a:endParaRPr sz="11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100">
                <a:solidFill>
                  <a:schemeClr val="dk1"/>
                </a:solidFill>
                <a:latin typeface="Calibri"/>
                <a:ea typeface="Calibri"/>
                <a:cs typeface="Calibri"/>
                <a:sym typeface="Calibri"/>
              </a:rPr>
              <a:t>Example code:</a:t>
            </a:r>
            <a:endParaRPr sz="1100">
              <a:solidFill>
                <a:schemeClr val="dk1"/>
              </a:solidFill>
              <a:latin typeface="Calibri"/>
              <a:ea typeface="Calibri"/>
              <a:cs typeface="Calibri"/>
              <a:sym typeface="Calibri"/>
            </a:endParaRPr>
          </a:p>
        </p:txBody>
      </p:sp>
      <p:pic>
        <p:nvPicPr>
          <p:cNvPr id="208" name="Google Shape;208;p30"/>
          <p:cNvPicPr preferRelativeResize="0"/>
          <p:nvPr/>
        </p:nvPicPr>
        <p:blipFill>
          <a:blip r:embed="rId3">
            <a:alphaModFix/>
          </a:blip>
          <a:stretch>
            <a:fillRect/>
          </a:stretch>
        </p:blipFill>
        <p:spPr>
          <a:xfrm>
            <a:off x="450475" y="2371600"/>
            <a:ext cx="4400602" cy="2575225"/>
          </a:xfrm>
          <a:prstGeom prst="rect">
            <a:avLst/>
          </a:prstGeom>
          <a:noFill/>
          <a:ln>
            <a:noFill/>
          </a:ln>
        </p:spPr>
      </p:pic>
      <p:sp>
        <p:nvSpPr>
          <p:cNvPr id="209" name="Google Shape;209;p30"/>
          <p:cNvSpPr txBox="1"/>
          <p:nvPr>
            <p:ph idx="1" type="body"/>
          </p:nvPr>
        </p:nvSpPr>
        <p:spPr>
          <a:xfrm>
            <a:off x="5260500" y="2571750"/>
            <a:ext cx="3015300" cy="32892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1500">
                <a:solidFill>
                  <a:schemeClr val="dk1"/>
                </a:solidFill>
                <a:latin typeface="Calibri"/>
                <a:ea typeface="Calibri"/>
                <a:cs typeface="Calibri"/>
                <a:sym typeface="Calibri"/>
              </a:rPr>
              <a:t>This slide provides a high-level overview of the Python code used to configure the SDR device, acquire I/Q samples, close the device, and visualize the raw I/Q samples.</a:t>
            </a:r>
            <a:endParaRPr sz="15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1"/>
          <p:cNvSpPr txBox="1"/>
          <p:nvPr>
            <p:ph type="title"/>
          </p:nvPr>
        </p:nvSpPr>
        <p:spPr>
          <a:xfrm>
            <a:off x="389825" y="161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820"/>
              <a:t>Computer Subsystem Bluetooth Communication</a:t>
            </a:r>
            <a:endParaRPr sz="2820"/>
          </a:p>
        </p:txBody>
      </p:sp>
      <p:sp>
        <p:nvSpPr>
          <p:cNvPr id="216" name="Google Shape;216;p31"/>
          <p:cNvSpPr/>
          <p:nvPr/>
        </p:nvSpPr>
        <p:spPr>
          <a:xfrm>
            <a:off x="6639625" y="1720725"/>
            <a:ext cx="714300" cy="219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1"/>
          <p:cNvSpPr txBox="1"/>
          <p:nvPr>
            <p:ph idx="1" type="body"/>
          </p:nvPr>
        </p:nvSpPr>
        <p:spPr>
          <a:xfrm>
            <a:off x="313625" y="1143300"/>
            <a:ext cx="8154000" cy="3714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AutoNum type="arabicPeriod"/>
            </a:pPr>
            <a:r>
              <a:rPr lang="en" sz="1700">
                <a:solidFill>
                  <a:schemeClr val="dk1"/>
                </a:solidFill>
              </a:rPr>
              <a:t>Device Discovery:</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Search for nearby Bluetooth devices.</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Display device addresses and names.</a:t>
            </a:r>
            <a:endParaRPr sz="1700">
              <a:solidFill>
                <a:schemeClr val="dk1"/>
              </a:solidFill>
            </a:endParaRPr>
          </a:p>
          <a:p>
            <a:pPr indent="-336550" lvl="0" marL="457200" rtl="0" algn="l">
              <a:spcBef>
                <a:spcPts val="0"/>
              </a:spcBef>
              <a:spcAft>
                <a:spcPts val="0"/>
              </a:spcAft>
              <a:buClr>
                <a:schemeClr val="dk1"/>
              </a:buClr>
              <a:buSzPts val="1700"/>
              <a:buAutoNum type="arabicPeriod"/>
            </a:pPr>
            <a:r>
              <a:rPr lang="en" sz="1700">
                <a:solidFill>
                  <a:schemeClr val="dk1"/>
                </a:solidFill>
              </a:rPr>
              <a:t>Establish Connection:</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Connect to a selected device (Raspberry Pi) using its Bluetooth address.</a:t>
            </a:r>
            <a:endParaRPr sz="1700">
              <a:solidFill>
                <a:schemeClr val="dk1"/>
              </a:solidFill>
            </a:endParaRPr>
          </a:p>
          <a:p>
            <a:pPr indent="-336550" lvl="0" marL="457200" rtl="0" algn="l">
              <a:spcBef>
                <a:spcPts val="0"/>
              </a:spcBef>
              <a:spcAft>
                <a:spcPts val="0"/>
              </a:spcAft>
              <a:buClr>
                <a:schemeClr val="dk1"/>
              </a:buClr>
              <a:buSzPts val="1700"/>
              <a:buAutoNum type="arabicPeriod"/>
            </a:pPr>
            <a:r>
              <a:rPr lang="en" sz="1700">
                <a:solidFill>
                  <a:schemeClr val="dk1"/>
                </a:solidFill>
              </a:rPr>
              <a:t>Send Commands:</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Commands are sent after user inputs data in GUI.</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Commands are sent to the Raspberry Pi via Bluetooth.</a:t>
            </a:r>
            <a:endParaRPr sz="1700">
              <a:solidFill>
                <a:schemeClr val="dk1"/>
              </a:solidFill>
            </a:endParaRPr>
          </a:p>
          <a:p>
            <a:pPr indent="-336550" lvl="0" marL="457200" rtl="0" algn="l">
              <a:spcBef>
                <a:spcPts val="0"/>
              </a:spcBef>
              <a:spcAft>
                <a:spcPts val="0"/>
              </a:spcAft>
              <a:buClr>
                <a:schemeClr val="dk1"/>
              </a:buClr>
              <a:buSzPts val="1700"/>
              <a:buAutoNum type="arabicPeriod"/>
            </a:pPr>
            <a:r>
              <a:rPr lang="en" sz="1700">
                <a:solidFill>
                  <a:schemeClr val="dk1"/>
                </a:solidFill>
              </a:rPr>
              <a:t>Raspberry Pi Command Processing:</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Receive commands from the client.</a:t>
            </a:r>
            <a:endParaRPr sz="1700">
              <a:solidFill>
                <a:schemeClr val="dk1"/>
              </a:solidFill>
            </a:endParaRPr>
          </a:p>
          <a:p>
            <a:pPr indent="-336550" lvl="1" marL="914400" rtl="0" algn="l">
              <a:spcBef>
                <a:spcPts val="0"/>
              </a:spcBef>
              <a:spcAft>
                <a:spcPts val="0"/>
              </a:spcAft>
              <a:buClr>
                <a:schemeClr val="dk1"/>
              </a:buClr>
              <a:buSzPts val="1700"/>
              <a:buAutoNum type="alphaLcPeriod"/>
            </a:pPr>
            <a:r>
              <a:rPr lang="en" sz="1700">
                <a:solidFill>
                  <a:schemeClr val="dk1"/>
                </a:solidFill>
              </a:rPr>
              <a:t>Execute the commands, including file transfer and system shutdown.</a:t>
            </a:r>
            <a:endParaRPr sz="17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Team names, roles and major, stakeholders, SME, mentor</a:t>
            </a:r>
            <a:endParaRPr/>
          </a:p>
        </p:txBody>
      </p:sp>
      <p:sp>
        <p:nvSpPr>
          <p:cNvPr id="62" name="Google Shape;62;p14"/>
          <p:cNvSpPr txBox="1"/>
          <p:nvPr>
            <p:ph idx="1" type="body"/>
          </p:nvPr>
        </p:nvSpPr>
        <p:spPr>
          <a:xfrm>
            <a:off x="99825" y="984450"/>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Dr. Steve Ellingson - Subject Matter Expert/Customer - Primary Stakeholder</a:t>
            </a:r>
            <a:endParaRPr/>
          </a:p>
          <a:p>
            <a:pPr indent="0" lvl="0" marL="0" rtl="0" algn="l">
              <a:spcBef>
                <a:spcPts val="1200"/>
              </a:spcBef>
              <a:spcAft>
                <a:spcPts val="0"/>
              </a:spcAft>
              <a:buNone/>
            </a:pPr>
            <a:r>
              <a:rPr lang="en"/>
              <a:t>Dr. Shelley Stover - Mentor</a:t>
            </a:r>
            <a:endParaRPr/>
          </a:p>
          <a:p>
            <a:pPr indent="0" lvl="0" marL="0" rtl="0" algn="l">
              <a:spcBef>
                <a:spcPts val="1200"/>
              </a:spcBef>
              <a:spcAft>
                <a:spcPts val="0"/>
              </a:spcAft>
              <a:buNone/>
            </a:pPr>
            <a:r>
              <a:rPr lang="en"/>
              <a:t>Charles Kente Van Horn Jr. - Project Manager - RF and Microwave Engineering (EE)</a:t>
            </a:r>
            <a:endParaRPr/>
          </a:p>
          <a:p>
            <a:pPr indent="0" lvl="0" marL="0" rtl="0" algn="l">
              <a:spcBef>
                <a:spcPts val="1200"/>
              </a:spcBef>
              <a:spcAft>
                <a:spcPts val="0"/>
              </a:spcAft>
              <a:buNone/>
            </a:pPr>
            <a:r>
              <a:rPr lang="en"/>
              <a:t>Samuel Walker Taliaferro VIII Velasquez - Machine Learning (CPE)</a:t>
            </a:r>
            <a:endParaRPr/>
          </a:p>
          <a:p>
            <a:pPr indent="0" lvl="0" marL="0" rtl="0" algn="l">
              <a:spcBef>
                <a:spcPts val="1200"/>
              </a:spcBef>
              <a:spcAft>
                <a:spcPts val="0"/>
              </a:spcAft>
              <a:buNone/>
            </a:pPr>
            <a:r>
              <a:rPr lang="en"/>
              <a:t>Justin Daigle- Communications (EE)</a:t>
            </a:r>
            <a:endParaRPr/>
          </a:p>
          <a:p>
            <a:pPr indent="0" lvl="0" marL="0" rtl="0" algn="l">
              <a:spcBef>
                <a:spcPts val="1200"/>
              </a:spcBef>
              <a:spcAft>
                <a:spcPts val="0"/>
              </a:spcAft>
              <a:buNone/>
            </a:pPr>
            <a:r>
              <a:rPr lang="en"/>
              <a:t>Ethan Christopher Duval - Networking and Cyber Security (CPE)</a:t>
            </a:r>
            <a:endParaRPr/>
          </a:p>
          <a:p>
            <a:pPr indent="0" lvl="0" marL="0" rtl="0" algn="l">
              <a:spcBef>
                <a:spcPts val="1200"/>
              </a:spcBef>
              <a:spcAft>
                <a:spcPts val="0"/>
              </a:spcAft>
              <a:buNone/>
            </a:pPr>
            <a:r>
              <a:rPr lang="en"/>
              <a:t>Jared Lane Jamison - Controls Robotics and Autonomy (EE)</a:t>
            </a:r>
            <a:endParaRPr/>
          </a:p>
          <a:p>
            <a:pPr indent="0" lvl="0" marL="0" rtl="0" algn="l">
              <a:spcBef>
                <a:spcPts val="1200"/>
              </a:spcBef>
              <a:spcAft>
                <a:spcPts val="1200"/>
              </a:spcAft>
              <a:buNone/>
            </a:pPr>
            <a:r>
              <a:t/>
            </a:r>
            <a:endParaRPr/>
          </a:p>
        </p:txBody>
      </p:sp>
      <p:sp>
        <p:nvSpPr>
          <p:cNvPr id="63" name="Google Shape;63;p14"/>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2"/>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Mount System: Requirements</a:t>
            </a:r>
            <a:endParaRPr sz="2800"/>
          </a:p>
        </p:txBody>
      </p:sp>
      <p:sp>
        <p:nvSpPr>
          <p:cNvPr id="225" name="Google Shape;225;p32"/>
          <p:cNvSpPr txBox="1"/>
          <p:nvPr/>
        </p:nvSpPr>
        <p:spPr>
          <a:xfrm>
            <a:off x="31000" y="926025"/>
            <a:ext cx="7816800" cy="8055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50000"/>
              </a:lnSpc>
              <a:spcBef>
                <a:spcPts val="1000"/>
              </a:spcBef>
              <a:spcAft>
                <a:spcPts val="0"/>
              </a:spcAft>
              <a:buClr>
                <a:schemeClr val="dk1"/>
              </a:buClr>
              <a:buSzPts val="1600"/>
              <a:buAutoNum type="arabicPeriod"/>
            </a:pPr>
            <a:r>
              <a:rPr lang="en" sz="1600">
                <a:solidFill>
                  <a:schemeClr val="dk1"/>
                </a:solidFill>
              </a:rPr>
              <a:t>Specific Requirements: FUN-1, ME-1, ME-2, ME-4, ENV-1, I/O-4, COST-1</a:t>
            </a:r>
            <a:endParaRPr sz="1600">
              <a:solidFill>
                <a:schemeClr val="dk1"/>
              </a:solidFill>
            </a:endParaRPr>
          </a:p>
          <a:p>
            <a:pPr indent="0" lvl="0" marL="0" rtl="0" algn="l">
              <a:lnSpc>
                <a:spcPct val="150000"/>
              </a:lnSpc>
              <a:spcBef>
                <a:spcPts val="1000"/>
              </a:spcBef>
              <a:spcAft>
                <a:spcPts val="1000"/>
              </a:spcAft>
              <a:buNone/>
            </a:pPr>
            <a:r>
              <a:t/>
            </a:r>
            <a:endParaRPr sz="800"/>
          </a:p>
        </p:txBody>
      </p:sp>
      <p:sp>
        <p:nvSpPr>
          <p:cNvPr id="226" name="Google Shape;226;p32"/>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2"/>
          <p:cNvSpPr txBox="1"/>
          <p:nvPr/>
        </p:nvSpPr>
        <p:spPr>
          <a:xfrm>
            <a:off x="31000" y="1209575"/>
            <a:ext cx="5817300" cy="3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en"/>
              <a:t>From these, the rotator must:</a:t>
            </a:r>
            <a:endParaRPr/>
          </a:p>
          <a:p>
            <a:pPr indent="-317500" lvl="0" marL="457200" rtl="0" algn="l">
              <a:lnSpc>
                <a:spcPct val="115000"/>
              </a:lnSpc>
              <a:spcBef>
                <a:spcPts val="1000"/>
              </a:spcBef>
              <a:spcAft>
                <a:spcPts val="0"/>
              </a:spcAft>
              <a:buSzPts val="1400"/>
              <a:buChar char="●"/>
            </a:pPr>
            <a:r>
              <a:rPr lang="en"/>
              <a:t>Meet the rotational torque requirement to support our antenna at an Azimuth angle of 0</a:t>
            </a:r>
            <a:r>
              <a:rPr lang="en">
                <a:solidFill>
                  <a:schemeClr val="dk1"/>
                </a:solidFill>
              </a:rPr>
              <a:t>°</a:t>
            </a:r>
            <a:r>
              <a:rPr lang="en"/>
              <a:t> - 360</a:t>
            </a:r>
            <a:r>
              <a:rPr lang="en">
                <a:solidFill>
                  <a:schemeClr val="dk1"/>
                </a:solidFill>
              </a:rPr>
              <a:t>° and Elevation angle of 0° - 180°</a:t>
            </a:r>
            <a:r>
              <a:rPr lang="en"/>
              <a:t>.</a:t>
            </a:r>
            <a:endParaRPr/>
          </a:p>
          <a:p>
            <a:pPr indent="-317500" lvl="0" marL="457200" rtl="0" algn="l">
              <a:lnSpc>
                <a:spcPct val="115000"/>
              </a:lnSpc>
              <a:spcBef>
                <a:spcPts val="1000"/>
              </a:spcBef>
              <a:spcAft>
                <a:spcPts val="0"/>
              </a:spcAft>
              <a:buSzPts val="1400"/>
              <a:buChar char="●"/>
            </a:pPr>
            <a:r>
              <a:rPr lang="en"/>
              <a:t>Have the rotational speed and continuous operational time necessary to track satellites during their orbit.</a:t>
            </a:r>
            <a:endParaRPr/>
          </a:p>
          <a:p>
            <a:pPr indent="0" lvl="0" marL="0" rtl="0" algn="l">
              <a:lnSpc>
                <a:spcPct val="115000"/>
              </a:lnSpc>
              <a:spcBef>
                <a:spcPts val="1000"/>
              </a:spcBef>
              <a:spcAft>
                <a:spcPts val="0"/>
              </a:spcAft>
              <a:buNone/>
            </a:pPr>
            <a:r>
              <a:rPr lang="en"/>
              <a:t>In addition, the rotator should:</a:t>
            </a:r>
            <a:endParaRPr/>
          </a:p>
          <a:p>
            <a:pPr indent="-317500" lvl="0" marL="457200" rtl="0" algn="l">
              <a:lnSpc>
                <a:spcPct val="115000"/>
              </a:lnSpc>
              <a:spcBef>
                <a:spcPts val="1000"/>
              </a:spcBef>
              <a:spcAft>
                <a:spcPts val="0"/>
              </a:spcAft>
              <a:buClr>
                <a:schemeClr val="dk1"/>
              </a:buClr>
              <a:buSzPts val="1400"/>
              <a:buChar char="●"/>
            </a:pPr>
            <a:r>
              <a:rPr lang="en">
                <a:solidFill>
                  <a:schemeClr val="dk1"/>
                </a:solidFill>
                <a:highlight>
                  <a:srgbClr val="00FF00"/>
                </a:highlight>
              </a:rPr>
              <a:t>Be USB capable, and able to communicate with the onboard computer over a USB connection.</a:t>
            </a:r>
            <a:endParaRPr>
              <a:highlight>
                <a:srgbClr val="00FF00"/>
              </a:highlight>
            </a:endParaRPr>
          </a:p>
          <a:p>
            <a:pPr indent="-317500" lvl="0" marL="457200" rtl="0" algn="l">
              <a:lnSpc>
                <a:spcPct val="115000"/>
              </a:lnSpc>
              <a:spcBef>
                <a:spcPts val="1000"/>
              </a:spcBef>
              <a:spcAft>
                <a:spcPts val="0"/>
              </a:spcAft>
              <a:buClr>
                <a:schemeClr val="dk1"/>
              </a:buClr>
              <a:buSzPts val="1400"/>
              <a:buChar char="●"/>
            </a:pPr>
            <a:r>
              <a:rPr lang="en">
                <a:solidFill>
                  <a:schemeClr val="dk1"/>
                </a:solidFill>
              </a:rPr>
              <a:t>Remain under a </a:t>
            </a:r>
            <a:r>
              <a:rPr lang="en">
                <a:solidFill>
                  <a:schemeClr val="dk1"/>
                </a:solidFill>
                <a:highlight>
                  <a:srgbClr val="00FF00"/>
                </a:highlight>
              </a:rPr>
              <a:t>total weight of 30 Kg</a:t>
            </a:r>
            <a:r>
              <a:rPr lang="en">
                <a:solidFill>
                  <a:schemeClr val="dk1"/>
                </a:solidFill>
              </a:rPr>
              <a:t> and </a:t>
            </a:r>
            <a:r>
              <a:rPr lang="en">
                <a:highlight>
                  <a:srgbClr val="00FF00"/>
                </a:highlight>
              </a:rPr>
              <a:t>cost less than $1100</a:t>
            </a:r>
            <a:r>
              <a:rPr lang="en">
                <a:solidFill>
                  <a:schemeClr val="dk1"/>
                </a:solidFill>
              </a:rPr>
              <a:t> for the rotator and all required additional systems. </a:t>
            </a:r>
            <a:endParaRPr>
              <a:solidFill>
                <a:schemeClr val="dk1"/>
              </a:solidFill>
            </a:endParaRPr>
          </a:p>
          <a:p>
            <a:pPr indent="0" lvl="0" marL="0" rtl="0" algn="l">
              <a:lnSpc>
                <a:spcPct val="115000"/>
              </a:lnSpc>
              <a:spcBef>
                <a:spcPts val="1000"/>
              </a:spcBef>
              <a:spcAft>
                <a:spcPts val="0"/>
              </a:spcAft>
              <a:buNone/>
            </a:pPr>
            <a:r>
              <a:rPr lang="en">
                <a:solidFill>
                  <a:schemeClr val="dk1"/>
                </a:solidFill>
              </a:rPr>
              <a:t>(</a:t>
            </a:r>
            <a:r>
              <a:rPr lang="en" sz="1000">
                <a:solidFill>
                  <a:schemeClr val="dk1"/>
                </a:solidFill>
              </a:rPr>
              <a:t>Average carrying capacity = ~25 Kg of average male, 16 Kg for average female by HSE Standards)</a:t>
            </a:r>
            <a:endParaRPr>
              <a:solidFill>
                <a:schemeClr val="dk1"/>
              </a:solidFill>
            </a:endParaRPr>
          </a:p>
        </p:txBody>
      </p:sp>
      <p:pic>
        <p:nvPicPr>
          <p:cNvPr id="228" name="Google Shape;228;p32"/>
          <p:cNvPicPr preferRelativeResize="0"/>
          <p:nvPr/>
        </p:nvPicPr>
        <p:blipFill>
          <a:blip r:embed="rId3">
            <a:alphaModFix/>
          </a:blip>
          <a:stretch>
            <a:fillRect/>
          </a:stretch>
        </p:blipFill>
        <p:spPr>
          <a:xfrm>
            <a:off x="5764125" y="1649250"/>
            <a:ext cx="2857537" cy="31173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3"/>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Rotator: </a:t>
            </a:r>
            <a:r>
              <a:rPr lang="en" sz="2800"/>
              <a:t>The Yaesu G-5500DC Setup Kit</a:t>
            </a:r>
            <a:endParaRPr sz="2800"/>
          </a:p>
        </p:txBody>
      </p:sp>
      <p:pic>
        <p:nvPicPr>
          <p:cNvPr id="235" name="Google Shape;235;p33"/>
          <p:cNvPicPr preferRelativeResize="0"/>
          <p:nvPr/>
        </p:nvPicPr>
        <p:blipFill>
          <a:blip r:embed="rId3">
            <a:alphaModFix/>
          </a:blip>
          <a:stretch>
            <a:fillRect/>
          </a:stretch>
        </p:blipFill>
        <p:spPr>
          <a:xfrm>
            <a:off x="4943475" y="1069975"/>
            <a:ext cx="3543113" cy="3949700"/>
          </a:xfrm>
          <a:prstGeom prst="rect">
            <a:avLst/>
          </a:prstGeom>
          <a:noFill/>
          <a:ln>
            <a:noFill/>
          </a:ln>
        </p:spPr>
      </p:pic>
      <p:sp>
        <p:nvSpPr>
          <p:cNvPr id="236" name="Google Shape;236;p33"/>
          <p:cNvSpPr txBox="1"/>
          <p:nvPr/>
        </p:nvSpPr>
        <p:spPr>
          <a:xfrm>
            <a:off x="0" y="889000"/>
            <a:ext cx="5276400" cy="4320000"/>
          </a:xfrm>
          <a:prstGeom prst="rect">
            <a:avLst/>
          </a:prstGeom>
          <a:noFill/>
          <a:ln>
            <a:noFill/>
          </a:ln>
        </p:spPr>
        <p:txBody>
          <a:bodyPr anchorCtr="0" anchor="t" bIns="91425" lIns="91425" spcFirstLastPara="1" rIns="91425" wrap="square" tIns="91425">
            <a:spAutoFit/>
          </a:bodyPr>
          <a:lstStyle/>
          <a:p>
            <a:pPr indent="-317500" lvl="0" marL="457200" rtl="0" algn="l">
              <a:spcBef>
                <a:spcPts val="1000"/>
              </a:spcBef>
              <a:spcAft>
                <a:spcPts val="0"/>
              </a:spcAft>
              <a:buClr>
                <a:schemeClr val="dk1"/>
              </a:buClr>
              <a:buSzPts val="1400"/>
              <a:buChar char="●"/>
            </a:pPr>
            <a:r>
              <a:rPr lang="en">
                <a:solidFill>
                  <a:schemeClr val="dk1"/>
                </a:solidFill>
              </a:rPr>
              <a:t>Primarily Devices: </a:t>
            </a:r>
            <a:r>
              <a:rPr lang="en">
                <a:solidFill>
                  <a:schemeClr val="dk1"/>
                </a:solidFill>
              </a:rPr>
              <a:t>Azimuth</a:t>
            </a:r>
            <a:r>
              <a:rPr lang="en">
                <a:solidFill>
                  <a:schemeClr val="dk1"/>
                </a:solidFill>
              </a:rPr>
              <a:t> and Elevation rotators, Yaesu dual controllers, rotator connector clamp.</a:t>
            </a:r>
            <a:endParaRPr>
              <a:solidFill>
                <a:schemeClr val="dk1"/>
              </a:solidFill>
            </a:endParaRPr>
          </a:p>
          <a:p>
            <a:pPr indent="-317500" lvl="0" marL="457200" rtl="0" algn="l">
              <a:spcBef>
                <a:spcPts val="1000"/>
              </a:spcBef>
              <a:spcAft>
                <a:spcPts val="0"/>
              </a:spcAft>
              <a:buClr>
                <a:schemeClr val="dk1"/>
              </a:buClr>
              <a:buSzPts val="1400"/>
              <a:buChar char="●"/>
            </a:pPr>
            <a:r>
              <a:rPr lang="en">
                <a:solidFill>
                  <a:schemeClr val="dk1"/>
                </a:solidFill>
              </a:rPr>
              <a:t> Additional Components: 8-pin for power of </a:t>
            </a:r>
            <a:r>
              <a:rPr lang="en">
                <a:solidFill>
                  <a:schemeClr val="dk1"/>
                </a:solidFill>
              </a:rPr>
              <a:t>controller</a:t>
            </a:r>
            <a:r>
              <a:rPr lang="en">
                <a:solidFill>
                  <a:schemeClr val="dk1"/>
                </a:solidFill>
              </a:rPr>
              <a:t>, two 7-pin plugs for power and control from dual controller.</a:t>
            </a:r>
            <a:endParaRPr>
              <a:solidFill>
                <a:schemeClr val="dk1"/>
              </a:solidFill>
            </a:endParaRPr>
          </a:p>
          <a:p>
            <a:pPr indent="-317500" lvl="0" marL="457200" rtl="0" algn="l">
              <a:spcBef>
                <a:spcPts val="1000"/>
              </a:spcBef>
              <a:spcAft>
                <a:spcPts val="0"/>
              </a:spcAft>
              <a:buClr>
                <a:schemeClr val="dk1"/>
              </a:buClr>
              <a:buSzPts val="1400"/>
              <a:buChar char="●"/>
            </a:pPr>
            <a:r>
              <a:rPr lang="en">
                <a:solidFill>
                  <a:schemeClr val="dk1"/>
                </a:solidFill>
              </a:rPr>
              <a:t>Pros and Cons of device: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Pros</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Calibration tests + preparation guide provided.</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Wiring components tested + provided in kit</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Troubleshooting guide on </a:t>
            </a:r>
            <a:r>
              <a:rPr lang="en">
                <a:solidFill>
                  <a:schemeClr val="dk1"/>
                </a:solidFill>
              </a:rPr>
              <a:t>datasheet, and forum for common questions about rotator operation.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Cons</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Does not directly link with USB, and needs addons to achieve this functionality.</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Needs additional components to be portably mounted.</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Needs wires to solder connection pins.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Cost of Yaesu G-5500DC rotator kit = $759.99</a:t>
            </a:r>
            <a:endParaRPr>
              <a:solidFill>
                <a:schemeClr val="dk1"/>
              </a:solidFill>
            </a:endParaRPr>
          </a:p>
        </p:txBody>
      </p:sp>
      <p:sp>
        <p:nvSpPr>
          <p:cNvPr id="237" name="Google Shape;237;p33"/>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4"/>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USB Compatibility </a:t>
            </a:r>
            <a:r>
              <a:rPr lang="en" sz="2800"/>
              <a:t>Addon: JZG GS-232B</a:t>
            </a:r>
            <a:endParaRPr sz="2800"/>
          </a:p>
        </p:txBody>
      </p:sp>
      <p:sp>
        <p:nvSpPr>
          <p:cNvPr id="244" name="Google Shape;244;p34"/>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5" name="Google Shape;245;p34"/>
          <p:cNvPicPr preferRelativeResize="0"/>
          <p:nvPr/>
        </p:nvPicPr>
        <p:blipFill>
          <a:blip r:embed="rId3">
            <a:alphaModFix/>
          </a:blip>
          <a:stretch>
            <a:fillRect/>
          </a:stretch>
        </p:blipFill>
        <p:spPr>
          <a:xfrm>
            <a:off x="313625" y="1859237"/>
            <a:ext cx="3522500" cy="2356125"/>
          </a:xfrm>
          <a:prstGeom prst="rect">
            <a:avLst/>
          </a:prstGeom>
          <a:noFill/>
          <a:ln>
            <a:noFill/>
          </a:ln>
        </p:spPr>
      </p:pic>
      <p:sp>
        <p:nvSpPr>
          <p:cNvPr id="246" name="Google Shape;246;p34"/>
          <p:cNvSpPr txBox="1"/>
          <p:nvPr/>
        </p:nvSpPr>
        <p:spPr>
          <a:xfrm>
            <a:off x="3987375" y="1007500"/>
            <a:ext cx="4215900" cy="405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en" sz="1600">
                <a:solidFill>
                  <a:schemeClr val="dk1"/>
                </a:solidFill>
              </a:rPr>
              <a:t>The GS-232B interface enables USB control of Yaesu antenna rotators.</a:t>
            </a:r>
            <a:endParaRPr sz="1600">
              <a:solidFill>
                <a:schemeClr val="dk1"/>
              </a:solidFill>
            </a:endParaRPr>
          </a:p>
          <a:p>
            <a:pPr indent="-330200" lvl="0" marL="457200" rtl="0" algn="l">
              <a:lnSpc>
                <a:spcPct val="115000"/>
              </a:lnSpc>
              <a:spcBef>
                <a:spcPts val="1000"/>
              </a:spcBef>
              <a:spcAft>
                <a:spcPts val="0"/>
              </a:spcAft>
              <a:buClr>
                <a:schemeClr val="dk1"/>
              </a:buClr>
              <a:buSzPts val="1600"/>
              <a:buChar char="●"/>
            </a:pPr>
            <a:r>
              <a:rPr lang="en" sz="1600">
                <a:solidFill>
                  <a:schemeClr val="dk1"/>
                </a:solidFill>
              </a:rPr>
              <a:t>Compatible with most radio software packages (PyHamTools = previously tested program), Command Reference Page provided.</a:t>
            </a:r>
            <a:endParaRPr sz="1600">
              <a:solidFill>
                <a:schemeClr val="dk1"/>
              </a:solidFill>
            </a:endParaRPr>
          </a:p>
          <a:p>
            <a:pPr indent="-330200" lvl="0" marL="457200" rtl="0" algn="l">
              <a:lnSpc>
                <a:spcPct val="115000"/>
              </a:lnSpc>
              <a:spcBef>
                <a:spcPts val="1000"/>
              </a:spcBef>
              <a:spcAft>
                <a:spcPts val="0"/>
              </a:spcAft>
              <a:buClr>
                <a:schemeClr val="dk1"/>
              </a:buClr>
              <a:buSzPts val="1600"/>
              <a:buChar char="●"/>
            </a:pPr>
            <a:r>
              <a:rPr lang="en" sz="1600">
                <a:solidFill>
                  <a:schemeClr val="dk1"/>
                </a:solidFill>
              </a:rPr>
              <a:t>Made in the UK, required shipping to the United States.</a:t>
            </a:r>
            <a:endParaRPr sz="1600">
              <a:solidFill>
                <a:schemeClr val="dk1"/>
              </a:solidFill>
            </a:endParaRPr>
          </a:p>
          <a:p>
            <a:pPr indent="-330200" lvl="0" marL="457200" rtl="0" algn="l">
              <a:lnSpc>
                <a:spcPct val="115000"/>
              </a:lnSpc>
              <a:spcBef>
                <a:spcPts val="1000"/>
              </a:spcBef>
              <a:spcAft>
                <a:spcPts val="0"/>
              </a:spcAft>
              <a:buClr>
                <a:schemeClr val="dk1"/>
              </a:buClr>
              <a:buSzPts val="1600"/>
              <a:buChar char="●"/>
            </a:pPr>
            <a:r>
              <a:rPr lang="en" sz="1600">
                <a:solidFill>
                  <a:schemeClr val="dk1"/>
                </a:solidFill>
              </a:rPr>
              <a:t>Total price of system = £95.00 or $116.85.</a:t>
            </a:r>
            <a:endParaRPr sz="1600">
              <a:solidFill>
                <a:schemeClr val="dk1"/>
              </a:solidFill>
            </a:endParaRPr>
          </a:p>
          <a:p>
            <a:pPr indent="-330200" lvl="0" marL="457200" rtl="0" algn="l">
              <a:lnSpc>
                <a:spcPct val="115000"/>
              </a:lnSpc>
              <a:spcBef>
                <a:spcPts val="1000"/>
              </a:spcBef>
              <a:spcAft>
                <a:spcPts val="0"/>
              </a:spcAft>
              <a:buClr>
                <a:schemeClr val="dk1"/>
              </a:buClr>
              <a:buSzPts val="1600"/>
              <a:buChar char="●"/>
            </a:pPr>
            <a:r>
              <a:rPr lang="en" sz="1600">
                <a:solidFill>
                  <a:schemeClr val="dk1"/>
                </a:solidFill>
              </a:rPr>
              <a:t>Addition rotator wires:</a:t>
            </a:r>
            <a:endParaRPr sz="1600">
              <a:solidFill>
                <a:schemeClr val="dk1"/>
              </a:solidFill>
            </a:endParaRPr>
          </a:p>
          <a:p>
            <a:pPr indent="0" lvl="0" marL="0" rtl="0" algn="l">
              <a:lnSpc>
                <a:spcPct val="115000"/>
              </a:lnSpc>
              <a:spcBef>
                <a:spcPts val="0"/>
              </a:spcBef>
              <a:spcAft>
                <a:spcPts val="0"/>
              </a:spcAft>
              <a:buNone/>
            </a:pPr>
            <a:r>
              <a:rPr lang="en" sz="1600">
                <a:solidFill>
                  <a:schemeClr val="dk1"/>
                </a:solidFill>
              </a:rPr>
              <a:t>10ft Dx Heavy Duty Control Cable: $25.90</a:t>
            </a:r>
            <a:endParaRPr sz="16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5"/>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5"/>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Mount Base: The WEVZENEY Antenna Tripod </a:t>
            </a:r>
            <a:endParaRPr sz="2800"/>
          </a:p>
        </p:txBody>
      </p:sp>
      <p:sp>
        <p:nvSpPr>
          <p:cNvPr id="253" name="Google Shape;253;p35"/>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txBox="1"/>
          <p:nvPr/>
        </p:nvSpPr>
        <p:spPr>
          <a:xfrm>
            <a:off x="153725" y="1064175"/>
            <a:ext cx="5348400" cy="3829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000"/>
              </a:spcBef>
              <a:spcAft>
                <a:spcPts val="0"/>
              </a:spcAft>
              <a:buClr>
                <a:schemeClr val="dk1"/>
              </a:buClr>
              <a:buSzPts val="1600"/>
              <a:buChar char="●"/>
            </a:pPr>
            <a:r>
              <a:rPr lang="en" sz="1600">
                <a:solidFill>
                  <a:schemeClr val="dk1"/>
                </a:solidFill>
              </a:rPr>
              <a:t>Platform design: Built in antenna tripod mount designed for outdoor heavy duty assignments.</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Design specifications:</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Load Bearing</a:t>
            </a:r>
            <a:r>
              <a:rPr lang="en" sz="1600">
                <a:solidFill>
                  <a:schemeClr val="dk1"/>
                </a:solidFill>
              </a:rPr>
              <a:t> capacity = 30 kg</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Tripod kit comes with all required components for setup.</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Poles are galvanized to reduce environmental effects.</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Tripod feet pre-installed with stake holes, to allow for mount to be securely </a:t>
            </a:r>
            <a:r>
              <a:rPr lang="en" sz="1600">
                <a:solidFill>
                  <a:schemeClr val="dk1"/>
                </a:solidFill>
              </a:rPr>
              <a:t>fastened</a:t>
            </a:r>
            <a:r>
              <a:rPr lang="en" sz="1600">
                <a:solidFill>
                  <a:schemeClr val="dk1"/>
                </a:solidFill>
              </a:rPr>
              <a:t> into ground.</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Total cost: $93.49 ($59.99 sale currently out of stock, will return soon).</a:t>
            </a:r>
            <a:endParaRPr sz="1600">
              <a:solidFill>
                <a:schemeClr val="dk1"/>
              </a:solidFill>
            </a:endParaRPr>
          </a:p>
        </p:txBody>
      </p:sp>
      <p:pic>
        <p:nvPicPr>
          <p:cNvPr id="255" name="Google Shape;255;p35"/>
          <p:cNvPicPr preferRelativeResize="0"/>
          <p:nvPr/>
        </p:nvPicPr>
        <p:blipFill>
          <a:blip r:embed="rId3">
            <a:alphaModFix/>
          </a:blip>
          <a:stretch>
            <a:fillRect/>
          </a:stretch>
        </p:blipFill>
        <p:spPr>
          <a:xfrm>
            <a:off x="5654525" y="1041400"/>
            <a:ext cx="3000675" cy="3949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6"/>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6"/>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Mount Base Addon: Yaesu GC-038 Mast Clamp</a:t>
            </a:r>
            <a:endParaRPr sz="2800"/>
          </a:p>
        </p:txBody>
      </p:sp>
      <p:sp>
        <p:nvSpPr>
          <p:cNvPr id="262" name="Google Shape;262;p36"/>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6"/>
          <p:cNvPicPr preferRelativeResize="0"/>
          <p:nvPr/>
        </p:nvPicPr>
        <p:blipFill>
          <a:blip r:embed="rId3">
            <a:alphaModFix/>
          </a:blip>
          <a:stretch>
            <a:fillRect/>
          </a:stretch>
        </p:blipFill>
        <p:spPr>
          <a:xfrm>
            <a:off x="5792525" y="1229400"/>
            <a:ext cx="2547425" cy="3525225"/>
          </a:xfrm>
          <a:prstGeom prst="rect">
            <a:avLst/>
          </a:prstGeom>
          <a:noFill/>
          <a:ln>
            <a:noFill/>
          </a:ln>
        </p:spPr>
      </p:pic>
      <p:sp>
        <p:nvSpPr>
          <p:cNvPr id="264" name="Google Shape;264;p36"/>
          <p:cNvSpPr txBox="1"/>
          <p:nvPr/>
        </p:nvSpPr>
        <p:spPr>
          <a:xfrm>
            <a:off x="153725" y="1064175"/>
            <a:ext cx="5348400" cy="3829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000"/>
              </a:spcBef>
              <a:spcAft>
                <a:spcPts val="0"/>
              </a:spcAft>
              <a:buClr>
                <a:schemeClr val="dk1"/>
              </a:buClr>
              <a:buSzPts val="1600"/>
              <a:buChar char="●"/>
            </a:pPr>
            <a:r>
              <a:rPr lang="en" sz="1600">
                <a:solidFill>
                  <a:schemeClr val="dk1"/>
                </a:solidFill>
              </a:rPr>
              <a:t>Rotator mount designed to allow Yaesu rotators to be mounted onto masts</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Specifications:	</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Included components: all necessary washers and screws for installation, installation guide with rotator included.</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Designed for Yaesu G-1000DXA rotators, and installation included on the rotator testing page.</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Made with aluminum casting, securely fasten before use (operable up to 15kg load capacity).</a:t>
            </a:r>
            <a:endParaRPr sz="1600">
              <a:solidFill>
                <a:schemeClr val="dk1"/>
              </a:solidFill>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rPr>
              <a:t>Maximum 2.5 inch masting mount diameter.</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Total cost: $49.99 USD for kit.</a:t>
            </a:r>
            <a:endParaRPr sz="16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7"/>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7"/>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800"/>
              <a:t>Mount Subsystem Diagram</a:t>
            </a:r>
            <a:endParaRPr sz="2800"/>
          </a:p>
        </p:txBody>
      </p:sp>
      <p:sp>
        <p:nvSpPr>
          <p:cNvPr id="271" name="Google Shape;271;p37"/>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2" name="Google Shape;272;p37"/>
          <p:cNvPicPr preferRelativeResize="0"/>
          <p:nvPr/>
        </p:nvPicPr>
        <p:blipFill>
          <a:blip r:embed="rId3">
            <a:alphaModFix/>
          </a:blip>
          <a:stretch>
            <a:fillRect/>
          </a:stretch>
        </p:blipFill>
        <p:spPr>
          <a:xfrm>
            <a:off x="2112313" y="1031700"/>
            <a:ext cx="4919387" cy="3949700"/>
          </a:xfrm>
          <a:prstGeom prst="rect">
            <a:avLst/>
          </a:prstGeom>
          <a:noFill/>
          <a:ln>
            <a:noFill/>
          </a:ln>
        </p:spPr>
      </p:pic>
      <p:sp>
        <p:nvSpPr>
          <p:cNvPr id="273" name="Google Shape;273;p37"/>
          <p:cNvSpPr/>
          <p:nvPr/>
        </p:nvSpPr>
        <p:spPr>
          <a:xfrm>
            <a:off x="5797775" y="4252750"/>
            <a:ext cx="1087800" cy="30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Raspberry Pi</a:t>
            </a:r>
            <a:endParaRPr sz="1100"/>
          </a:p>
        </p:txBody>
      </p:sp>
      <p:sp>
        <p:nvSpPr>
          <p:cNvPr id="274" name="Google Shape;274;p37"/>
          <p:cNvSpPr/>
          <p:nvPr/>
        </p:nvSpPr>
        <p:spPr>
          <a:xfrm>
            <a:off x="2002225" y="1048400"/>
            <a:ext cx="4197600" cy="2424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7"/>
          <p:cNvSpPr txBox="1"/>
          <p:nvPr/>
        </p:nvSpPr>
        <p:spPr>
          <a:xfrm>
            <a:off x="3486175" y="977450"/>
            <a:ext cx="1229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t>Yaesu G-5500DC</a:t>
            </a:r>
            <a:endParaRPr sz="1000" u="sng"/>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8"/>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8"/>
          <p:cNvSpPr txBox="1"/>
          <p:nvPr>
            <p:ph type="ctrTitle"/>
          </p:nvPr>
        </p:nvSpPr>
        <p:spPr>
          <a:xfrm>
            <a:off x="313625" y="131800"/>
            <a:ext cx="8520600" cy="63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Mount Schematic: Setup and Total Cost</a:t>
            </a:r>
            <a:endParaRPr sz="2800"/>
          </a:p>
        </p:txBody>
      </p:sp>
      <p:sp>
        <p:nvSpPr>
          <p:cNvPr id="282" name="Google Shape;282;p38"/>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8"/>
          <p:cNvSpPr txBox="1"/>
          <p:nvPr/>
        </p:nvSpPr>
        <p:spPr>
          <a:xfrm>
            <a:off x="3905806" y="889000"/>
            <a:ext cx="15021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600" u="sng">
                <a:solidFill>
                  <a:schemeClr val="dk1"/>
                </a:solidFill>
              </a:rPr>
              <a:t>Mast to Tripod</a:t>
            </a:r>
            <a:endParaRPr sz="1600" u="sng">
              <a:solidFill>
                <a:schemeClr val="dk1"/>
              </a:solidFill>
            </a:endParaRPr>
          </a:p>
        </p:txBody>
      </p:sp>
      <p:sp>
        <p:nvSpPr>
          <p:cNvPr id="284" name="Google Shape;284;p38"/>
          <p:cNvSpPr txBox="1"/>
          <p:nvPr/>
        </p:nvSpPr>
        <p:spPr>
          <a:xfrm>
            <a:off x="313625" y="889000"/>
            <a:ext cx="21453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600" u="sng">
                <a:solidFill>
                  <a:schemeClr val="dk1"/>
                </a:solidFill>
              </a:rPr>
              <a:t>Computer to Rotator</a:t>
            </a:r>
            <a:endParaRPr sz="1600" u="sng">
              <a:solidFill>
                <a:schemeClr val="dk1"/>
              </a:solidFill>
            </a:endParaRPr>
          </a:p>
        </p:txBody>
      </p:sp>
      <p:pic>
        <p:nvPicPr>
          <p:cNvPr id="285" name="Google Shape;285;p38"/>
          <p:cNvPicPr preferRelativeResize="0"/>
          <p:nvPr/>
        </p:nvPicPr>
        <p:blipFill>
          <a:blip r:embed="rId3">
            <a:alphaModFix/>
          </a:blip>
          <a:stretch>
            <a:fillRect/>
          </a:stretch>
        </p:blipFill>
        <p:spPr>
          <a:xfrm>
            <a:off x="3167638" y="1269925"/>
            <a:ext cx="2808719" cy="3873517"/>
          </a:xfrm>
          <a:prstGeom prst="rect">
            <a:avLst/>
          </a:prstGeom>
          <a:noFill/>
          <a:ln>
            <a:noFill/>
          </a:ln>
        </p:spPr>
      </p:pic>
      <p:pic>
        <p:nvPicPr>
          <p:cNvPr id="286" name="Google Shape;286;p38"/>
          <p:cNvPicPr preferRelativeResize="0"/>
          <p:nvPr/>
        </p:nvPicPr>
        <p:blipFill>
          <a:blip r:embed="rId4">
            <a:alphaModFix/>
          </a:blip>
          <a:stretch>
            <a:fillRect/>
          </a:stretch>
        </p:blipFill>
        <p:spPr>
          <a:xfrm>
            <a:off x="57825" y="1375150"/>
            <a:ext cx="2862837" cy="2806217"/>
          </a:xfrm>
          <a:prstGeom prst="rect">
            <a:avLst/>
          </a:prstGeom>
          <a:noFill/>
          <a:ln>
            <a:noFill/>
          </a:ln>
        </p:spPr>
      </p:pic>
      <p:sp>
        <p:nvSpPr>
          <p:cNvPr id="287" name="Google Shape;287;p38"/>
          <p:cNvSpPr txBox="1"/>
          <p:nvPr/>
        </p:nvSpPr>
        <p:spPr>
          <a:xfrm>
            <a:off x="6685075" y="889000"/>
            <a:ext cx="19623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600" u="sng">
                <a:solidFill>
                  <a:schemeClr val="dk1"/>
                </a:solidFill>
              </a:rPr>
              <a:t>Mount: Total Cost</a:t>
            </a:r>
            <a:endParaRPr sz="1600" u="sng">
              <a:solidFill>
                <a:schemeClr val="dk1"/>
              </a:solidFill>
            </a:endParaRPr>
          </a:p>
        </p:txBody>
      </p:sp>
      <p:sp>
        <p:nvSpPr>
          <p:cNvPr id="288" name="Google Shape;288;p38"/>
          <p:cNvSpPr txBox="1"/>
          <p:nvPr/>
        </p:nvSpPr>
        <p:spPr>
          <a:xfrm>
            <a:off x="5976350" y="1320100"/>
            <a:ext cx="2862900" cy="3674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000"/>
              </a:spcBef>
              <a:spcAft>
                <a:spcPts val="0"/>
              </a:spcAft>
              <a:buClr>
                <a:schemeClr val="dk1"/>
              </a:buClr>
              <a:buSzPts val="1600"/>
              <a:buChar char="●"/>
            </a:pPr>
            <a:r>
              <a:rPr lang="en" sz="1600">
                <a:solidFill>
                  <a:schemeClr val="dk1"/>
                </a:solidFill>
              </a:rPr>
              <a:t>5500DC rotator cost: $759.99</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JZG interface cost: $116.85</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GC-038 clamp cost: $49.99</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WEVZENEY tripod cost: $93.49</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Dx Control Cable: $25.90</a:t>
            </a:r>
            <a:endParaRPr sz="1600">
              <a:solidFill>
                <a:schemeClr val="dk1"/>
              </a:solidFill>
            </a:endParaRPr>
          </a:p>
          <a:p>
            <a:pPr indent="0" lvl="0" marL="0" rtl="0" algn="l">
              <a:lnSpc>
                <a:spcPct val="115000"/>
              </a:lnSpc>
              <a:spcBef>
                <a:spcPts val="1000"/>
              </a:spcBef>
              <a:spcAft>
                <a:spcPts val="1000"/>
              </a:spcAft>
              <a:buNone/>
            </a:pPr>
            <a:r>
              <a:rPr lang="en" sz="1600">
                <a:solidFill>
                  <a:schemeClr val="dk1"/>
                </a:solidFill>
              </a:rPr>
              <a:t>Total Cost: $1046.22 for all components</a:t>
            </a:r>
            <a:endParaRPr sz="16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9"/>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txBox="1"/>
          <p:nvPr/>
        </p:nvSpPr>
        <p:spPr>
          <a:xfrm>
            <a:off x="105375" y="-50"/>
            <a:ext cx="722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t>Receiver Subsystem Diagram:</a:t>
            </a:r>
            <a:endParaRPr sz="2800"/>
          </a:p>
        </p:txBody>
      </p:sp>
      <p:pic>
        <p:nvPicPr>
          <p:cNvPr id="296" name="Google Shape;296;p39"/>
          <p:cNvPicPr preferRelativeResize="0"/>
          <p:nvPr/>
        </p:nvPicPr>
        <p:blipFill>
          <a:blip r:embed="rId3">
            <a:alphaModFix/>
          </a:blip>
          <a:stretch>
            <a:fillRect/>
          </a:stretch>
        </p:blipFill>
        <p:spPr>
          <a:xfrm>
            <a:off x="1442663" y="3243896"/>
            <a:ext cx="2129521" cy="1385879"/>
          </a:xfrm>
          <a:prstGeom prst="rect">
            <a:avLst/>
          </a:prstGeom>
          <a:noFill/>
          <a:ln>
            <a:noFill/>
          </a:ln>
        </p:spPr>
      </p:pic>
      <p:sp>
        <p:nvSpPr>
          <p:cNvPr id="297" name="Google Shape;297;p39"/>
          <p:cNvSpPr txBox="1"/>
          <p:nvPr/>
        </p:nvSpPr>
        <p:spPr>
          <a:xfrm>
            <a:off x="1153225" y="4564025"/>
            <a:ext cx="282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VLF-1450+ &amp; VHFG-1500+</a:t>
            </a:r>
            <a:endParaRPr/>
          </a:p>
        </p:txBody>
      </p:sp>
      <p:pic>
        <p:nvPicPr>
          <p:cNvPr id="298" name="Google Shape;298;p39"/>
          <p:cNvPicPr preferRelativeResize="0"/>
          <p:nvPr/>
        </p:nvPicPr>
        <p:blipFill>
          <a:blip r:embed="rId4">
            <a:alphaModFix/>
          </a:blip>
          <a:stretch>
            <a:fillRect/>
          </a:stretch>
        </p:blipFill>
        <p:spPr>
          <a:xfrm>
            <a:off x="6035825" y="3200075"/>
            <a:ext cx="2243125" cy="1644275"/>
          </a:xfrm>
          <a:prstGeom prst="rect">
            <a:avLst/>
          </a:prstGeom>
          <a:noFill/>
          <a:ln>
            <a:noFill/>
          </a:ln>
        </p:spPr>
      </p:pic>
      <p:sp>
        <p:nvSpPr>
          <p:cNvPr id="299" name="Google Shape;299;p39"/>
          <p:cNvSpPr txBox="1"/>
          <p:nvPr/>
        </p:nvSpPr>
        <p:spPr>
          <a:xfrm>
            <a:off x="6138750" y="4706750"/>
            <a:ext cx="224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Nooelec LaNa</a:t>
            </a:r>
            <a:endParaRPr/>
          </a:p>
        </p:txBody>
      </p:sp>
      <p:pic>
        <p:nvPicPr>
          <p:cNvPr id="300" name="Google Shape;300;p39"/>
          <p:cNvPicPr preferRelativeResize="0"/>
          <p:nvPr/>
        </p:nvPicPr>
        <p:blipFill>
          <a:blip r:embed="rId5">
            <a:alphaModFix/>
          </a:blip>
          <a:stretch>
            <a:fillRect/>
          </a:stretch>
        </p:blipFill>
        <p:spPr>
          <a:xfrm>
            <a:off x="48325" y="533100"/>
            <a:ext cx="9051199" cy="2747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0"/>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0"/>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0"/>
          <p:cNvSpPr txBox="1"/>
          <p:nvPr/>
        </p:nvSpPr>
        <p:spPr>
          <a:xfrm>
            <a:off x="73050" y="58450"/>
            <a:ext cx="8928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t>Receiver Preselection Filter Attenuation:</a:t>
            </a:r>
            <a:endParaRPr sz="2800"/>
          </a:p>
        </p:txBody>
      </p:sp>
      <p:pic>
        <p:nvPicPr>
          <p:cNvPr id="308" name="Google Shape;308;p40"/>
          <p:cNvPicPr preferRelativeResize="0"/>
          <p:nvPr/>
        </p:nvPicPr>
        <p:blipFill>
          <a:blip r:embed="rId3">
            <a:alphaModFix/>
          </a:blip>
          <a:stretch>
            <a:fillRect/>
          </a:stretch>
        </p:blipFill>
        <p:spPr>
          <a:xfrm>
            <a:off x="4850375" y="1350163"/>
            <a:ext cx="4150675" cy="3188126"/>
          </a:xfrm>
          <a:prstGeom prst="rect">
            <a:avLst/>
          </a:prstGeom>
          <a:noFill/>
          <a:ln>
            <a:noFill/>
          </a:ln>
        </p:spPr>
      </p:pic>
      <p:pic>
        <p:nvPicPr>
          <p:cNvPr id="309" name="Google Shape;309;p40"/>
          <p:cNvPicPr preferRelativeResize="0"/>
          <p:nvPr/>
        </p:nvPicPr>
        <p:blipFill>
          <a:blip r:embed="rId4">
            <a:alphaModFix/>
          </a:blip>
          <a:stretch>
            <a:fillRect/>
          </a:stretch>
        </p:blipFill>
        <p:spPr>
          <a:xfrm>
            <a:off x="73050" y="1377800"/>
            <a:ext cx="4506902" cy="3132846"/>
          </a:xfrm>
          <a:prstGeom prst="rect">
            <a:avLst/>
          </a:prstGeom>
          <a:noFill/>
          <a:ln>
            <a:noFill/>
          </a:ln>
        </p:spPr>
      </p:pic>
      <p:sp>
        <p:nvSpPr>
          <p:cNvPr id="310" name="Google Shape;310;p40"/>
          <p:cNvSpPr txBox="1"/>
          <p:nvPr/>
        </p:nvSpPr>
        <p:spPr>
          <a:xfrm>
            <a:off x="219200" y="796075"/>
            <a:ext cx="7196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Requirement: </a:t>
            </a:r>
            <a:endParaRPr sz="1200"/>
          </a:p>
          <a:p>
            <a:pPr indent="0" lvl="0" marL="0" rtl="0" algn="l">
              <a:spcBef>
                <a:spcPts val="0"/>
              </a:spcBef>
              <a:spcAft>
                <a:spcPts val="0"/>
              </a:spcAft>
              <a:buNone/>
            </a:pPr>
            <a:r>
              <a:rPr lang="en" sz="1200"/>
              <a:t>FUN-5</a:t>
            </a:r>
            <a:r>
              <a:rPr lang="en" sz="1200"/>
              <a:t> - </a:t>
            </a:r>
            <a:r>
              <a:rPr lang="en" sz="1200">
                <a:solidFill>
                  <a:schemeClr val="dk1"/>
                </a:solidFill>
              </a:rPr>
              <a:t>The system shall have &gt;40 dB rejection of 0.5-1350 MHz and 1800-2700 MHz signals</a:t>
            </a:r>
            <a:endParaRPr sz="1200"/>
          </a:p>
        </p:txBody>
      </p:sp>
      <p:sp>
        <p:nvSpPr>
          <p:cNvPr id="311" name="Google Shape;311;p40"/>
          <p:cNvSpPr txBox="1"/>
          <p:nvPr/>
        </p:nvSpPr>
        <p:spPr>
          <a:xfrm>
            <a:off x="394350" y="4510650"/>
            <a:ext cx="860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Increased attenuation estimated by obtaining slope of stop-band drop off and multiplying by two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1"/>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txBox="1"/>
          <p:nvPr/>
        </p:nvSpPr>
        <p:spPr>
          <a:xfrm>
            <a:off x="107375" y="75550"/>
            <a:ext cx="6853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t>Receiver Noise Temperature:</a:t>
            </a:r>
            <a:endParaRPr sz="2800"/>
          </a:p>
        </p:txBody>
      </p:sp>
      <p:graphicFrame>
        <p:nvGraphicFramePr>
          <p:cNvPr id="319" name="Google Shape;319;p41"/>
          <p:cNvGraphicFramePr/>
          <p:nvPr/>
        </p:nvGraphicFramePr>
        <p:xfrm>
          <a:off x="53663" y="1600200"/>
          <a:ext cx="3000000" cy="3000000"/>
        </p:xfrm>
        <a:graphic>
          <a:graphicData uri="http://schemas.openxmlformats.org/drawingml/2006/table">
            <a:tbl>
              <a:tblPr>
                <a:noFill/>
                <a:tableStyleId>{3CADCA84-C721-4877-B272-BA58BC5ECB28}</a:tableStyleId>
              </a:tblPr>
              <a:tblGrid>
                <a:gridCol w="677725"/>
                <a:gridCol w="969325"/>
                <a:gridCol w="1249075"/>
                <a:gridCol w="924875"/>
                <a:gridCol w="848625"/>
                <a:gridCol w="1382575"/>
                <a:gridCol w="1735375"/>
                <a:gridCol w="1249075"/>
              </a:tblGrid>
              <a:tr h="352425">
                <a:tc>
                  <a:txBody>
                    <a:bodyPr/>
                    <a:lstStyle/>
                    <a:p>
                      <a:pPr indent="0" lvl="0" marL="0" rtl="0" algn="l">
                        <a:spcBef>
                          <a:spcPts val="0"/>
                        </a:spcBef>
                        <a:spcAft>
                          <a:spcPts val="0"/>
                        </a:spcAft>
                        <a:buNone/>
                      </a:pPr>
                      <a:r>
                        <a:rPr lang="en" sz="1000"/>
                        <a:t>Frequency (MHz)</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RspDuo Noise Figure (dB)</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External LNA Noise Figure (dB)</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External LNA Gain (dB)</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Cable Loss ~10ft (dB)</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Reference Noise Temperature (K)</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Antenna Noise Temperature (Estimate) (K)</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System Noise Temperature (K)</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1050">
                <a:tc>
                  <a:txBody>
                    <a:bodyPr/>
                    <a:lstStyle/>
                    <a:p>
                      <a:pPr indent="0" lvl="0" marL="0" rtl="0" algn="r">
                        <a:lnSpc>
                          <a:spcPct val="115000"/>
                        </a:lnSpc>
                        <a:spcBef>
                          <a:spcPts val="0"/>
                        </a:spcBef>
                        <a:spcAft>
                          <a:spcPts val="0"/>
                        </a:spcAft>
                        <a:buNone/>
                      </a:pPr>
                      <a:r>
                        <a:rPr lang="en" sz="1000"/>
                        <a:t>1400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4.66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1.2</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129.989</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rtl="0" algn="r">
                        <a:lnSpc>
                          <a:spcPct val="115000"/>
                        </a:lnSpc>
                        <a:spcBef>
                          <a:spcPts val="0"/>
                        </a:spcBef>
                        <a:spcAft>
                          <a:spcPts val="0"/>
                        </a:spcAft>
                        <a:buNone/>
                      </a:pPr>
                      <a:r>
                        <a:rPr lang="en" sz="1000"/>
                        <a:t>1500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4.95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1.24</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2.159</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133.847</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rtl="0" algn="r">
                        <a:lnSpc>
                          <a:spcPct val="115000"/>
                        </a:lnSpc>
                        <a:spcBef>
                          <a:spcPts val="0"/>
                        </a:spcBef>
                        <a:spcAft>
                          <a:spcPts val="0"/>
                        </a:spcAft>
                        <a:buNone/>
                      </a:pPr>
                      <a:r>
                        <a:rPr lang="en" sz="1000"/>
                        <a:t>1600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5.27</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1.3</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2.256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139.592</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rtl="0" algn="r">
                        <a:lnSpc>
                          <a:spcPct val="115000"/>
                        </a:lnSpc>
                        <a:spcBef>
                          <a:spcPts val="0"/>
                        </a:spcBef>
                        <a:spcAft>
                          <a:spcPts val="0"/>
                        </a:spcAft>
                        <a:buNone/>
                      </a:pPr>
                      <a:r>
                        <a:rPr lang="en" sz="1000"/>
                        <a:t>1700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7.47</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1.4</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2.352</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151.575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rtl="0" algn="l">
                        <a:spcBef>
                          <a:spcPts val="0"/>
                        </a:spcBef>
                        <a:spcAft>
                          <a:spcPts val="0"/>
                        </a:spcAft>
                        <a:buNone/>
                      </a:pPr>
                      <a:r>
                        <a:rPr lang="en" sz="1000"/>
                        <a:t>Average</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5.5875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1.285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26</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2.20675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138.75075</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20" name="Google Shape;320;p41"/>
          <p:cNvSpPr txBox="1"/>
          <p:nvPr/>
        </p:nvSpPr>
        <p:spPr>
          <a:xfrm>
            <a:off x="107375" y="1075250"/>
            <a:ext cx="533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rPr>
              <a:t>FUN-2: </a:t>
            </a:r>
            <a:r>
              <a:rPr lang="en" sz="1000">
                <a:solidFill>
                  <a:schemeClr val="dk1"/>
                </a:solidFill>
              </a:rPr>
              <a:t>The system shall have a receiver noise temperature less than 200K</a:t>
            </a:r>
            <a:endParaRPr/>
          </a:p>
        </p:txBody>
      </p:sp>
      <p:sp>
        <p:nvSpPr>
          <p:cNvPr id="321" name="Google Shape;321;p41"/>
          <p:cNvSpPr txBox="1"/>
          <p:nvPr/>
        </p:nvSpPr>
        <p:spPr>
          <a:xfrm>
            <a:off x="107375" y="889000"/>
            <a:ext cx="3302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Requirement:</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txBox="1"/>
          <p:nvPr>
            <p:ph type="title"/>
          </p:nvPr>
        </p:nvSpPr>
        <p:spPr>
          <a:xfrm>
            <a:off x="311700" y="25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PDR </a:t>
            </a:r>
            <a:r>
              <a:rPr lang="en"/>
              <a:t>Actions Table</a:t>
            </a:r>
            <a:endParaRPr/>
          </a:p>
        </p:txBody>
      </p:sp>
      <p:graphicFrame>
        <p:nvGraphicFramePr>
          <p:cNvPr id="70" name="Google Shape;70;p15"/>
          <p:cNvGraphicFramePr/>
          <p:nvPr/>
        </p:nvGraphicFramePr>
        <p:xfrm>
          <a:off x="9145925" y="657192"/>
          <a:ext cx="3000000" cy="3000000"/>
        </p:xfrm>
        <a:graphic>
          <a:graphicData uri="http://schemas.openxmlformats.org/drawingml/2006/table">
            <a:tbl>
              <a:tblPr>
                <a:noFill/>
                <a:tableStyleId>{B679AF3A-E74A-4E53-B7B6-446024A6A765}</a:tableStyleId>
              </a:tblPr>
              <a:tblGrid>
                <a:gridCol w="2208075"/>
                <a:gridCol w="2208075"/>
                <a:gridCol w="2208075"/>
                <a:gridCol w="2208075"/>
              </a:tblGrid>
              <a:tr h="11248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Confirm that the values for the numbers are met by the engineering standards.</a:t>
                      </a:r>
                      <a:r>
                        <a:rPr lang="en">
                          <a:solidFill>
                            <a:srgbClr val="93C47D"/>
                          </a:solidFill>
                        </a:rPr>
                        <a:t>- Done</a:t>
                      </a:r>
                      <a:endParaRPr/>
                    </a:p>
                  </a:txBody>
                  <a:tcPr marT="91425" marB="91425" marR="91425" marL="91425">
                    <a:solidFill>
                      <a:srgbClr val="D9EAD3"/>
                    </a:solidFill>
                  </a:tcPr>
                </a:tc>
                <a:tc>
                  <a:txBody>
                    <a:bodyPr/>
                    <a:lstStyle/>
                    <a:p>
                      <a:pPr indent="0" lvl="0" marL="0" rtl="0" algn="l">
                        <a:spcBef>
                          <a:spcPts val="0"/>
                        </a:spcBef>
                        <a:spcAft>
                          <a:spcPts val="0"/>
                        </a:spcAft>
                        <a:buNone/>
                      </a:pPr>
                      <a:r>
                        <a:rPr lang="en"/>
                        <a:t>Figure out the time data requirements for the Ops Software (GPS MODULE) </a:t>
                      </a:r>
                      <a:r>
                        <a:rPr lang="en">
                          <a:solidFill>
                            <a:srgbClr val="FF0000"/>
                          </a:solidFill>
                        </a:rPr>
                        <a:t>&lt;- Ethan or Samuel</a:t>
                      </a:r>
                      <a:endParaRPr/>
                    </a:p>
                  </a:txBody>
                  <a:tcPr marT="91425" marB="91425" marR="91425" marL="91425">
                    <a:solidFill>
                      <a:srgbClr val="D9EAD3"/>
                    </a:solidFill>
                  </a:tcPr>
                </a:tc>
                <a:tc>
                  <a:txBody>
                    <a:bodyPr/>
                    <a:lstStyle/>
                    <a:p>
                      <a:pPr indent="0" lvl="0" marL="0" rtl="0" algn="l">
                        <a:spcBef>
                          <a:spcPts val="0"/>
                        </a:spcBef>
                        <a:spcAft>
                          <a:spcPts val="0"/>
                        </a:spcAft>
                        <a:buNone/>
                      </a:pPr>
                      <a:r>
                        <a:rPr lang="en"/>
                        <a:t>Talk to Dr. Ellingson about slide 12. </a:t>
                      </a:r>
                      <a:r>
                        <a:rPr lang="en">
                          <a:solidFill>
                            <a:srgbClr val="6AA84F"/>
                          </a:solidFill>
                        </a:rPr>
                        <a:t>&lt;-I Emailed Him, Will Update Wednesday</a:t>
                      </a:r>
                      <a:endParaRPr/>
                    </a:p>
                  </a:txBody>
                  <a:tcPr marT="91425" marB="91425" marR="91425" marL="91425">
                    <a:solidFill>
                      <a:srgbClr val="D9EAD3"/>
                    </a:solidFill>
                  </a:tcPr>
                </a:tc>
              </a:tr>
              <a:tr h="1451325">
                <a:tc>
                  <a:txBody>
                    <a:bodyPr/>
                    <a:lstStyle/>
                    <a:p>
                      <a:pPr indent="0" lvl="0" marL="0" rtl="0" algn="l">
                        <a:spcBef>
                          <a:spcPts val="0"/>
                        </a:spcBef>
                        <a:spcAft>
                          <a:spcPts val="0"/>
                        </a:spcAft>
                        <a:buNone/>
                      </a:pPr>
                      <a:r>
                        <a:rPr lang="en"/>
                        <a:t>Talk to Dr. Ellingson about the GUI on slide 13. </a:t>
                      </a:r>
                      <a:r>
                        <a:rPr lang="en">
                          <a:solidFill>
                            <a:srgbClr val="6AA84F"/>
                          </a:solidFill>
                        </a:rPr>
                        <a:t>&lt;-I Emailed Him, Will Update Wednesday</a:t>
                      </a:r>
                      <a:endParaRPr>
                        <a:solidFill>
                          <a:srgbClr val="6AA84F"/>
                        </a:solidFill>
                      </a:endParaRPr>
                    </a:p>
                  </a:txBody>
                  <a:tcPr marT="91425" marB="91425" marR="91425" marL="91425">
                    <a:solidFill>
                      <a:srgbClr val="D9EAD3"/>
                    </a:solidFill>
                  </a:tcPr>
                </a:tc>
                <a:tc>
                  <a:txBody>
                    <a:bodyPr/>
                    <a:lstStyle/>
                    <a:p>
                      <a:pPr indent="0" lvl="0" marL="0" rtl="0" algn="l">
                        <a:spcBef>
                          <a:spcPts val="0"/>
                        </a:spcBef>
                        <a:spcAft>
                          <a:spcPts val="0"/>
                        </a:spcAft>
                        <a:buNone/>
                      </a:pPr>
                      <a:r>
                        <a:rPr lang="en"/>
                        <a:t>Add A QT Mock</a:t>
                      </a:r>
                      <a:endParaRPr/>
                    </a:p>
                  </a:txBody>
                  <a:tcPr marT="91425" marB="91425" marR="91425" marL="91425">
                    <a:solidFill>
                      <a:srgbClr val="D9EAD3"/>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Add power chart to power slides, that says the amount of power used for each mode. </a:t>
                      </a:r>
                      <a:r>
                        <a:rPr lang="en">
                          <a:solidFill>
                            <a:srgbClr val="FF0000"/>
                          </a:solidFill>
                        </a:rPr>
                        <a:t>&lt;-Done</a:t>
                      </a:r>
                      <a:endParaRPr>
                        <a:solidFill>
                          <a:schemeClr val="dk1"/>
                        </a:solidFill>
                      </a:endParaRPr>
                    </a:p>
                    <a:p>
                      <a:pPr indent="0" lvl="0" marL="0" rtl="0" algn="l">
                        <a:spcBef>
                          <a:spcPts val="0"/>
                        </a:spcBef>
                        <a:spcAft>
                          <a:spcPts val="0"/>
                        </a:spcAft>
                        <a:buNone/>
                      </a:pPr>
                      <a:r>
                        <a:t/>
                      </a:r>
                      <a:endParaRPr/>
                    </a:p>
                  </a:txBody>
                  <a:tcPr marT="91425" marB="91425" marR="91425" marL="91425">
                    <a:solidFill>
                      <a:srgbClr val="D9EAD3"/>
                    </a:solidFill>
                  </a:tcPr>
                </a:tc>
                <a:tc>
                  <a:txBody>
                    <a:bodyPr/>
                    <a:lstStyle/>
                    <a:p>
                      <a:pPr indent="0" lvl="0" marL="0" rtl="0" algn="l">
                        <a:spcBef>
                          <a:spcPts val="0"/>
                        </a:spcBef>
                        <a:spcAft>
                          <a:spcPts val="0"/>
                        </a:spcAft>
                        <a:buNone/>
                      </a:pPr>
                      <a:r>
                        <a:rPr lang="en"/>
                        <a:t>Resolve the data sampling issue-might need more storage</a:t>
                      </a:r>
                      <a:endParaRPr/>
                    </a:p>
                    <a:p>
                      <a:pPr indent="0" lvl="0" marL="0" rtl="0" algn="l">
                        <a:spcBef>
                          <a:spcPts val="0"/>
                        </a:spcBef>
                        <a:spcAft>
                          <a:spcPts val="0"/>
                        </a:spcAft>
                        <a:buClr>
                          <a:schemeClr val="dk1"/>
                        </a:buClr>
                        <a:buSzPts val="1100"/>
                        <a:buFont typeface="Arial"/>
                        <a:buNone/>
                      </a:pPr>
                      <a:r>
                        <a:rPr lang="en">
                          <a:solidFill>
                            <a:srgbClr val="FF0000"/>
                          </a:solidFill>
                        </a:rPr>
                        <a:t>&lt;- Samuel</a:t>
                      </a:r>
                      <a:endParaRPr/>
                    </a:p>
                  </a:txBody>
                  <a:tcPr marT="91425" marB="91425" marR="91425" marL="91425">
                    <a:solidFill>
                      <a:srgbClr val="D9EAD3"/>
                    </a:solidFill>
                  </a:tcPr>
                </a:tc>
              </a:tr>
              <a:tr h="1116350">
                <a:tc>
                  <a:txBody>
                    <a:bodyPr/>
                    <a:lstStyle/>
                    <a:p>
                      <a:pPr indent="0" lvl="0" marL="0" rtl="0" algn="l">
                        <a:spcBef>
                          <a:spcPts val="0"/>
                        </a:spcBef>
                        <a:spcAft>
                          <a:spcPts val="0"/>
                        </a:spcAft>
                        <a:buNone/>
                      </a:pPr>
                      <a:r>
                        <a:rPr lang="en"/>
                        <a:t>Work on the storage capacity requirements (8-bit vs 14-bit) </a:t>
                      </a:r>
                      <a:endParaRPr/>
                    </a:p>
                    <a:p>
                      <a:pPr indent="0" lvl="0" marL="0" rtl="0" algn="l">
                        <a:spcBef>
                          <a:spcPts val="0"/>
                        </a:spcBef>
                        <a:spcAft>
                          <a:spcPts val="0"/>
                        </a:spcAft>
                        <a:buNone/>
                      </a:pPr>
                      <a:r>
                        <a:rPr lang="en">
                          <a:solidFill>
                            <a:srgbClr val="FF0000"/>
                          </a:solidFill>
                        </a:rPr>
                        <a:t>&lt;- Samuel</a:t>
                      </a:r>
                      <a:endParaRPr>
                        <a:solidFill>
                          <a:srgbClr val="FF0000"/>
                        </a:solidFill>
                      </a:endParaRPr>
                    </a:p>
                  </a:txBody>
                  <a:tcPr marT="91425" marB="91425" marR="91425" marL="91425">
                    <a:solidFill>
                      <a:srgbClr val="D9EAD3"/>
                    </a:solidFill>
                  </a:tcPr>
                </a:tc>
                <a:tc>
                  <a:txBody>
                    <a:bodyPr/>
                    <a:lstStyle/>
                    <a:p>
                      <a:pPr indent="0" lvl="0" marL="0" rtl="0" algn="l">
                        <a:spcBef>
                          <a:spcPts val="0"/>
                        </a:spcBef>
                        <a:spcAft>
                          <a:spcPts val="0"/>
                        </a:spcAft>
                        <a:buNone/>
                      </a:pPr>
                      <a:r>
                        <a:rPr lang="en"/>
                        <a:t>Operations software derived requirements (spectrum, FFT) need to be fixed.</a:t>
                      </a:r>
                      <a:r>
                        <a:rPr lang="en">
                          <a:solidFill>
                            <a:srgbClr val="FF0000"/>
                          </a:solidFill>
                        </a:rPr>
                        <a:t>&lt;- Samuel</a:t>
                      </a:r>
                      <a:endParaRPr/>
                    </a:p>
                  </a:txBody>
                  <a:tcPr marT="91425" marB="91425" marR="91425" marL="91425">
                    <a:solidFill>
                      <a:srgbClr val="D9EAD3"/>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Risks (give top 5) should have likelihood and consequence </a:t>
                      </a:r>
                      <a:r>
                        <a:rPr lang="en">
                          <a:solidFill>
                            <a:srgbClr val="93C47D"/>
                          </a:solidFill>
                        </a:rPr>
                        <a:t>- Done</a:t>
                      </a:r>
                      <a:endParaRPr>
                        <a:solidFill>
                          <a:schemeClr val="dk1"/>
                        </a:solidFill>
                      </a:endParaRPr>
                    </a:p>
                    <a:p>
                      <a:pPr indent="0" lvl="0" marL="0" rtl="0" algn="l">
                        <a:spcBef>
                          <a:spcPts val="0"/>
                        </a:spcBef>
                        <a:spcAft>
                          <a:spcPts val="0"/>
                        </a:spcAft>
                        <a:buNone/>
                      </a:pPr>
                      <a:r>
                        <a:t/>
                      </a:r>
                      <a:endParaRPr/>
                    </a:p>
                  </a:txBody>
                  <a:tcPr marT="91425" marB="91425" marR="91425" marL="91425">
                    <a:solidFill>
                      <a:srgbClr val="D9EAD3"/>
                    </a:solidFill>
                  </a:tcPr>
                </a:tc>
                <a:tc>
                  <a:txBody>
                    <a:bodyPr/>
                    <a:lstStyle/>
                    <a:p>
                      <a:pPr indent="0" lvl="0" marL="0" rtl="0" algn="l">
                        <a:spcBef>
                          <a:spcPts val="0"/>
                        </a:spcBef>
                        <a:spcAft>
                          <a:spcPts val="0"/>
                        </a:spcAft>
                        <a:buNone/>
                      </a:pPr>
                      <a:r>
                        <a:rPr lang="en"/>
                        <a:t>Make a power down sequence, so that the system is ready for an emergency stop. </a:t>
                      </a:r>
                      <a:r>
                        <a:rPr lang="en">
                          <a:solidFill>
                            <a:srgbClr val="FF0000"/>
                          </a:solidFill>
                        </a:rPr>
                        <a:t>&lt;-Jared</a:t>
                      </a:r>
                      <a:endParaRPr>
                        <a:solidFill>
                          <a:srgbClr val="FF0000"/>
                        </a:solidFill>
                      </a:endParaRPr>
                    </a:p>
                  </a:txBody>
                  <a:tcPr marT="91425" marB="91425" marR="91425" marL="91425">
                    <a:lnB cap="flat" cmpd="sng" w="9525">
                      <a:solidFill>
                        <a:srgbClr val="000000"/>
                      </a:solidFill>
                      <a:prstDash val="solid"/>
                      <a:round/>
                      <a:headEnd len="sm" w="sm" type="none"/>
                      <a:tailEnd len="sm" w="sm" type="none"/>
                    </a:lnB>
                    <a:solidFill>
                      <a:srgbClr val="D9EAD3"/>
                    </a:solidFill>
                  </a:tcPr>
                </a:tc>
              </a:tr>
            </a:tbl>
          </a:graphicData>
        </a:graphic>
      </p:graphicFrame>
      <p:graphicFrame>
        <p:nvGraphicFramePr>
          <p:cNvPr id="71" name="Google Shape;71;p15"/>
          <p:cNvGraphicFramePr/>
          <p:nvPr/>
        </p:nvGraphicFramePr>
        <p:xfrm>
          <a:off x="0" y="952450"/>
          <a:ext cx="3000000" cy="3000000"/>
        </p:xfrm>
        <a:graphic>
          <a:graphicData uri="http://schemas.openxmlformats.org/drawingml/2006/table">
            <a:tbl>
              <a:tblPr>
                <a:noFill/>
                <a:tableStyleId>{B679AF3A-E74A-4E53-B7B6-446024A6A765}</a:tableStyleId>
              </a:tblPr>
              <a:tblGrid>
                <a:gridCol w="1944675"/>
                <a:gridCol w="941000"/>
                <a:gridCol w="1713850"/>
                <a:gridCol w="2849600"/>
                <a:gridCol w="1694875"/>
              </a:tblGrid>
              <a:tr h="609575">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Requirement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Existing documentation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1249650">
                <a:tc>
                  <a:txBody>
                    <a:bodyPr/>
                    <a:lstStyle/>
                    <a:p>
                      <a:pPr indent="0" lvl="0" marL="0" rtl="0" algn="l">
                        <a:spcBef>
                          <a:spcPts val="0"/>
                        </a:spcBef>
                        <a:spcAft>
                          <a:spcPts val="0"/>
                        </a:spcAft>
                        <a:buClr>
                          <a:schemeClr val="dk1"/>
                        </a:buClr>
                        <a:buSzPts val="1100"/>
                        <a:buFont typeface="Arial"/>
                        <a:buNone/>
                      </a:pPr>
                      <a:r>
                        <a:rPr lang="en">
                          <a:solidFill>
                            <a:schemeClr val="dk1"/>
                          </a:solidFill>
                        </a:rPr>
                        <a:t>Confirm that the values for the numbers are met by the engineering standards</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ME-1</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rPr lang="en"/>
                        <a:t>The existing documentation does not conform to engineering weight standards.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Find the engineering standards on how much weight is safe for an average adult to transport.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Yes</a:t>
                      </a:r>
                      <a:endParaRPr/>
                    </a:p>
                  </a:txBody>
                  <a:tcPr marT="91425" marB="91425" marR="91425" marL="91425">
                    <a:lnT cap="flat" cmpd="sng" w="9525">
                      <a:solidFill>
                        <a:schemeClr val="dk1"/>
                      </a:solidFill>
                      <a:prstDash val="solid"/>
                      <a:round/>
                      <a:headEnd len="sm" w="sm" type="none"/>
                      <a:tailEnd len="sm" w="sm" type="none"/>
                    </a:lnT>
                  </a:tcPr>
                </a:tc>
              </a:tr>
              <a:tr h="396200">
                <a:tc>
                  <a:txBody>
                    <a:bodyPr/>
                    <a:lstStyle/>
                    <a:p>
                      <a:pPr indent="0" lvl="0" marL="0" rtl="0" algn="l">
                        <a:spcBef>
                          <a:spcPts val="0"/>
                        </a:spcBef>
                        <a:spcAft>
                          <a:spcPts val="0"/>
                        </a:spcAft>
                        <a:buClr>
                          <a:schemeClr val="dk1"/>
                        </a:buClr>
                        <a:buSzPts val="1100"/>
                        <a:buFont typeface="Arial"/>
                        <a:buNone/>
                      </a:pPr>
                      <a:r>
                        <a:rPr lang="en">
                          <a:solidFill>
                            <a:schemeClr val="dk1"/>
                          </a:solidFill>
                        </a:rPr>
                        <a:t>Figure out the time data requirements for the Ops Software (GPS MODULE)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r h="638250">
                <a:tc>
                  <a:txBody>
                    <a:bodyPr/>
                    <a:lstStyle/>
                    <a:p>
                      <a:pPr indent="0" lvl="0" marL="0" rtl="0" algn="l">
                        <a:spcBef>
                          <a:spcPts val="0"/>
                        </a:spcBef>
                        <a:spcAft>
                          <a:spcPts val="0"/>
                        </a:spcAft>
                        <a:buNone/>
                      </a:pPr>
                      <a:r>
                        <a:rPr lang="en"/>
                        <a:t>Talk to Ellingson about slide 12</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Email Ellingson, and possibly talk to him. </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2"/>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2"/>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2"/>
          <p:cNvSpPr txBox="1"/>
          <p:nvPr/>
        </p:nvSpPr>
        <p:spPr>
          <a:xfrm>
            <a:off x="131500" y="94975"/>
            <a:ext cx="5311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t>Antenna Schematic:</a:t>
            </a:r>
            <a:endParaRPr sz="2000"/>
          </a:p>
        </p:txBody>
      </p:sp>
      <p:sp>
        <p:nvSpPr>
          <p:cNvPr id="329" name="Google Shape;329;p42"/>
          <p:cNvSpPr txBox="1"/>
          <p:nvPr/>
        </p:nvSpPr>
        <p:spPr>
          <a:xfrm>
            <a:off x="2316025" y="1994575"/>
            <a:ext cx="42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30" name="Google Shape;330;p42"/>
          <p:cNvPicPr preferRelativeResize="0"/>
          <p:nvPr/>
        </p:nvPicPr>
        <p:blipFill>
          <a:blip r:embed="rId3">
            <a:alphaModFix/>
          </a:blip>
          <a:stretch>
            <a:fillRect/>
          </a:stretch>
        </p:blipFill>
        <p:spPr>
          <a:xfrm>
            <a:off x="1058900" y="1177750"/>
            <a:ext cx="6722649" cy="3737800"/>
          </a:xfrm>
          <a:prstGeom prst="rect">
            <a:avLst/>
          </a:prstGeom>
          <a:noFill/>
          <a:ln>
            <a:noFill/>
          </a:ln>
        </p:spPr>
      </p:pic>
      <p:sp>
        <p:nvSpPr>
          <p:cNvPr id="331" name="Google Shape;331;p42"/>
          <p:cNvSpPr txBox="1"/>
          <p:nvPr/>
        </p:nvSpPr>
        <p:spPr>
          <a:xfrm>
            <a:off x="4683225" y="1000925"/>
            <a:ext cx="425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(Windings Mirrored for LHCP Antenna)</a:t>
            </a:r>
            <a:endParaRPr/>
          </a:p>
        </p:txBody>
      </p:sp>
      <p:sp>
        <p:nvSpPr>
          <p:cNvPr id="332" name="Google Shape;332;p42"/>
          <p:cNvSpPr txBox="1"/>
          <p:nvPr/>
        </p:nvSpPr>
        <p:spPr>
          <a:xfrm>
            <a:off x="73900" y="1401125"/>
            <a:ext cx="27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Gain = 25.8dBic</a:t>
            </a:r>
            <a:endParaRPr sz="1200"/>
          </a:p>
          <a:p>
            <a:pPr indent="0" lvl="0" marL="0" rtl="0" algn="l">
              <a:spcBef>
                <a:spcPts val="0"/>
              </a:spcBef>
              <a:spcAft>
                <a:spcPts val="0"/>
              </a:spcAft>
              <a:buNone/>
            </a:pPr>
            <a:r>
              <a:rPr lang="en" sz="1200"/>
              <a:t>Half-Power Beamwidth: 26.8 degrees</a:t>
            </a:r>
            <a:endParaRPr sz="1200"/>
          </a:p>
        </p:txBody>
      </p:sp>
      <p:sp>
        <p:nvSpPr>
          <p:cNvPr id="333" name="Google Shape;333;p42"/>
          <p:cNvSpPr txBox="1"/>
          <p:nvPr/>
        </p:nvSpPr>
        <p:spPr>
          <a:xfrm>
            <a:off x="5538825" y="4480300"/>
            <a:ext cx="3396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Calculations determined using ARRL Antenna Book for Radio Communications</a:t>
            </a:r>
            <a:endParaRPr sz="1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3"/>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3"/>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System Derived Requirements</a:t>
            </a:r>
            <a:endParaRPr/>
          </a:p>
        </p:txBody>
      </p:sp>
      <p:sp>
        <p:nvSpPr>
          <p:cNvPr id="340" name="Google Shape;340;p43"/>
          <p:cNvSpPr txBox="1"/>
          <p:nvPr>
            <p:ph idx="1" type="body"/>
          </p:nvPr>
        </p:nvSpPr>
        <p:spPr>
          <a:xfrm>
            <a:off x="311700" y="977450"/>
            <a:ext cx="8520600" cy="41658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1000"/>
              </a:spcBef>
              <a:spcAft>
                <a:spcPts val="0"/>
              </a:spcAft>
              <a:buSzPts val="1800"/>
              <a:buAutoNum type="arabicPeriod"/>
            </a:pPr>
            <a:r>
              <a:rPr lang="en"/>
              <a:t>The power system shall power the mount for at least 1 hour of operation, and the computer system for 18 hours.</a:t>
            </a:r>
            <a:endParaRPr/>
          </a:p>
          <a:p>
            <a:pPr indent="-342900" lvl="0" marL="457200" rtl="0" algn="l">
              <a:lnSpc>
                <a:spcPct val="115000"/>
              </a:lnSpc>
              <a:spcBef>
                <a:spcPts val="1000"/>
              </a:spcBef>
              <a:spcAft>
                <a:spcPts val="0"/>
              </a:spcAft>
              <a:buSzPts val="1800"/>
              <a:buAutoNum type="arabicPeriod"/>
            </a:pPr>
            <a:r>
              <a:rPr lang="en"/>
              <a:t>The Power system shall have a supply voltage of 12 volts </a:t>
            </a:r>
            <a:endParaRPr/>
          </a:p>
          <a:p>
            <a:pPr indent="-342900" lvl="0" marL="457200" rtl="0" algn="l">
              <a:lnSpc>
                <a:spcPct val="115000"/>
              </a:lnSpc>
              <a:spcBef>
                <a:spcPts val="1000"/>
              </a:spcBef>
              <a:spcAft>
                <a:spcPts val="0"/>
              </a:spcAft>
              <a:buSzPts val="1800"/>
              <a:buAutoNum type="arabicPeriod"/>
            </a:pPr>
            <a:r>
              <a:rPr lang="en"/>
              <a:t>The battery should be a lithium ion or deep cycle battery to ensure a steady discharge rate. </a:t>
            </a:r>
            <a:endParaRPr/>
          </a:p>
          <a:p>
            <a:pPr indent="-342900" lvl="0" marL="457200" rtl="0" algn="l">
              <a:lnSpc>
                <a:spcPct val="115000"/>
              </a:lnSpc>
              <a:spcBef>
                <a:spcPts val="1000"/>
              </a:spcBef>
              <a:spcAft>
                <a:spcPts val="0"/>
              </a:spcAft>
              <a:buSzPts val="1800"/>
              <a:buAutoNum type="arabicPeriod"/>
            </a:pPr>
            <a:r>
              <a:rPr lang="en"/>
              <a:t>The battery should also not lose charge if fully discharged. </a:t>
            </a:r>
            <a:endParaRPr/>
          </a:p>
          <a:p>
            <a:pPr indent="-342900" lvl="0" marL="457200" rtl="0" algn="l">
              <a:lnSpc>
                <a:spcPct val="115000"/>
              </a:lnSpc>
              <a:spcBef>
                <a:spcPts val="1000"/>
              </a:spcBef>
              <a:spcAft>
                <a:spcPts val="0"/>
              </a:spcAft>
              <a:buSzPts val="1800"/>
              <a:buAutoNum type="arabicPeriod"/>
            </a:pPr>
            <a:r>
              <a:rPr lang="en"/>
              <a:t>The battery shall have an emergency stop switch tied to the power lead.</a:t>
            </a:r>
            <a:endParaRPr/>
          </a:p>
          <a:p>
            <a:pPr indent="-342900" lvl="0" marL="457200" rtl="0" algn="l">
              <a:lnSpc>
                <a:spcPct val="115000"/>
              </a:lnSpc>
              <a:spcBef>
                <a:spcPts val="1000"/>
              </a:spcBef>
              <a:spcAft>
                <a:spcPts val="1000"/>
              </a:spcAft>
              <a:buSzPts val="1800"/>
              <a:buAutoNum type="arabicPeriod"/>
            </a:pPr>
            <a:r>
              <a:rPr lang="en"/>
              <a:t>The battery should have to power the computer at max power for two hours at a minimum, and the mount for an hour and a half. </a:t>
            </a:r>
            <a:endParaRPr/>
          </a:p>
        </p:txBody>
      </p:sp>
      <p:sp>
        <p:nvSpPr>
          <p:cNvPr id="341" name="Google Shape;341;p43"/>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3"/>
          <p:cNvSpPr txBox="1"/>
          <p:nvPr/>
        </p:nvSpPr>
        <p:spPr>
          <a:xfrm>
            <a:off x="7619225" y="5197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*Same As PDR </a:t>
            </a:r>
            <a:endParaRPr sz="12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4"/>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4"/>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considerations</a:t>
            </a:r>
            <a:endParaRPr/>
          </a:p>
        </p:txBody>
      </p:sp>
      <p:sp>
        <p:nvSpPr>
          <p:cNvPr id="349" name="Google Shape;349;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An emergency stop will be connected to the positive terminal of the battery so that the power can be cut in an emergency. </a:t>
            </a:r>
            <a:endParaRPr/>
          </a:p>
          <a:p>
            <a:pPr indent="0" lvl="0" marL="0" rtl="0" algn="l">
              <a:spcBef>
                <a:spcPts val="1200"/>
              </a:spcBef>
              <a:spcAft>
                <a:spcPts val="0"/>
              </a:spcAft>
              <a:buNone/>
            </a:pPr>
            <a:r>
              <a:rPr lang="en"/>
              <a:t>A simple voltmeter will be connected to the battery. This is to provide the user with some sense of how much longer the battery will last. This will be connected after the emergency stop so that all electricity flow stops once the emergency stop is pressed.</a:t>
            </a:r>
            <a:endParaRPr/>
          </a:p>
          <a:p>
            <a:pPr indent="0" lvl="0" marL="0" rtl="0" algn="l">
              <a:spcBef>
                <a:spcPts val="1200"/>
              </a:spcBef>
              <a:spcAft>
                <a:spcPts val="0"/>
              </a:spcAft>
              <a:buNone/>
            </a:pPr>
            <a:r>
              <a:rPr lang="en"/>
              <a:t>Once fully discharged, the battery will take around 8 hours to charge. </a:t>
            </a:r>
            <a:endParaRPr/>
          </a:p>
          <a:p>
            <a:pPr indent="0" lvl="0" marL="0" rtl="0" algn="l">
              <a:spcBef>
                <a:spcPts val="1200"/>
              </a:spcBef>
              <a:spcAft>
                <a:spcPts val="1200"/>
              </a:spcAft>
              <a:buNone/>
            </a:pPr>
            <a:r>
              <a:rPr lang="en"/>
              <a:t>Two fuses will be added for </a:t>
            </a:r>
            <a:r>
              <a:rPr lang="en"/>
              <a:t>safety</a:t>
            </a:r>
            <a:r>
              <a:rPr lang="en"/>
              <a:t> reasons. These will added after the computer and mount to prevent current overdraw. </a:t>
            </a:r>
            <a:endParaRPr/>
          </a:p>
        </p:txBody>
      </p:sp>
      <p:sp>
        <p:nvSpPr>
          <p:cNvPr id="350" name="Google Shape;350;p44"/>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5"/>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5"/>
          <p:cNvSpPr txBox="1"/>
          <p:nvPr>
            <p:ph type="title"/>
          </p:nvPr>
        </p:nvSpPr>
        <p:spPr>
          <a:xfrm>
            <a:off x="311700"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Circuit Diagram</a:t>
            </a:r>
            <a:endParaRPr/>
          </a:p>
        </p:txBody>
      </p:sp>
      <p:pic>
        <p:nvPicPr>
          <p:cNvPr id="357" name="Google Shape;357;p45"/>
          <p:cNvPicPr preferRelativeResize="0"/>
          <p:nvPr/>
        </p:nvPicPr>
        <p:blipFill>
          <a:blip r:embed="rId3">
            <a:alphaModFix/>
          </a:blip>
          <a:stretch>
            <a:fillRect/>
          </a:stretch>
        </p:blipFill>
        <p:spPr>
          <a:xfrm>
            <a:off x="0" y="889000"/>
            <a:ext cx="9144000" cy="332336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6"/>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6"/>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calculation </a:t>
            </a:r>
            <a:endParaRPr/>
          </a:p>
        </p:txBody>
      </p:sp>
      <p:sp>
        <p:nvSpPr>
          <p:cNvPr id="364" name="Google Shape;364;p46"/>
          <p:cNvSpPr txBox="1"/>
          <p:nvPr>
            <p:ph idx="1" type="body"/>
          </p:nvPr>
        </p:nvSpPr>
        <p:spPr>
          <a:xfrm>
            <a:off x="311700" y="1123150"/>
            <a:ext cx="8520600" cy="40203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The battery must power the computer at max power for 2 hours, and at idle for the other 16. The battery must also power the mount for at least an hour and a half.</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Based on this analysis, which assumes that all of the on time for the power circuit will be in a continuous line, a larger battery will be needed to avoid power drop off when not powering the circuit for possibly hours. </a:t>
            </a:r>
            <a:endParaRPr/>
          </a:p>
        </p:txBody>
      </p:sp>
      <p:sp>
        <p:nvSpPr>
          <p:cNvPr id="365" name="Google Shape;365;p46"/>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66" name="Google Shape;366;p46"/>
          <p:cNvGraphicFramePr/>
          <p:nvPr/>
        </p:nvGraphicFramePr>
        <p:xfrm>
          <a:off x="366275" y="1706900"/>
          <a:ext cx="3000000" cy="3000000"/>
        </p:xfrm>
        <a:graphic>
          <a:graphicData uri="http://schemas.openxmlformats.org/drawingml/2006/table">
            <a:tbl>
              <a:tblPr>
                <a:noFill/>
                <a:tableStyleId>{B679AF3A-E74A-4E53-B7B6-446024A6A765}</a:tableStyleId>
              </a:tblPr>
              <a:tblGrid>
                <a:gridCol w="1350850"/>
                <a:gridCol w="839825"/>
                <a:gridCol w="1024250"/>
                <a:gridCol w="823550"/>
                <a:gridCol w="1066075"/>
                <a:gridCol w="1417325"/>
                <a:gridCol w="1082800"/>
              </a:tblGrid>
              <a:tr h="609575">
                <a:tc>
                  <a:txBody>
                    <a:bodyPr/>
                    <a:lstStyle/>
                    <a:p>
                      <a:pPr indent="0" lvl="0" marL="0" rtl="0" algn="l">
                        <a:spcBef>
                          <a:spcPts val="0"/>
                        </a:spcBef>
                        <a:spcAft>
                          <a:spcPts val="0"/>
                        </a:spcAft>
                        <a:buNone/>
                      </a:pPr>
                      <a:r>
                        <a:rPr lang="en"/>
                        <a:t>System </a:t>
                      </a:r>
                      <a:endParaRPr/>
                    </a:p>
                  </a:txBody>
                  <a:tcPr marT="91425" marB="91425" marR="91425" marL="91425"/>
                </a:tc>
                <a:tc>
                  <a:txBody>
                    <a:bodyPr/>
                    <a:lstStyle/>
                    <a:p>
                      <a:pPr indent="0" lvl="0" marL="0" rtl="0" algn="l">
                        <a:spcBef>
                          <a:spcPts val="0"/>
                        </a:spcBef>
                        <a:spcAft>
                          <a:spcPts val="0"/>
                        </a:spcAft>
                        <a:buNone/>
                      </a:pPr>
                      <a:r>
                        <a:rPr lang="en"/>
                        <a:t>Voltage required</a:t>
                      </a:r>
                      <a:endParaRPr/>
                    </a:p>
                  </a:txBody>
                  <a:tcPr marT="91425" marB="91425" marR="91425" marL="91425"/>
                </a:tc>
                <a:tc>
                  <a:txBody>
                    <a:bodyPr/>
                    <a:lstStyle/>
                    <a:p>
                      <a:pPr indent="0" lvl="0" marL="0" rtl="0" algn="l">
                        <a:spcBef>
                          <a:spcPts val="0"/>
                        </a:spcBef>
                        <a:spcAft>
                          <a:spcPts val="0"/>
                        </a:spcAft>
                        <a:buNone/>
                      </a:pPr>
                      <a:r>
                        <a:rPr lang="en"/>
                        <a:t>Amperage total</a:t>
                      </a:r>
                      <a:endParaRPr/>
                    </a:p>
                  </a:txBody>
                  <a:tcPr marT="91425" marB="91425" marR="91425" marL="91425"/>
                </a:tc>
                <a:tc>
                  <a:txBody>
                    <a:bodyPr/>
                    <a:lstStyle/>
                    <a:p>
                      <a:pPr indent="0" lvl="0" marL="0" rtl="0" algn="l">
                        <a:spcBef>
                          <a:spcPts val="0"/>
                        </a:spcBef>
                        <a:spcAft>
                          <a:spcPts val="0"/>
                        </a:spcAft>
                        <a:buNone/>
                      </a:pPr>
                      <a:r>
                        <a:rPr lang="en"/>
                        <a:t>Time (hours)</a:t>
                      </a:r>
                      <a:endParaRPr/>
                    </a:p>
                  </a:txBody>
                  <a:tcPr marT="91425" marB="91425" marR="91425" marL="91425"/>
                </a:tc>
                <a:tc>
                  <a:txBody>
                    <a:bodyPr/>
                    <a:lstStyle/>
                    <a:p>
                      <a:pPr indent="0" lvl="0" marL="0" rtl="0" algn="l">
                        <a:spcBef>
                          <a:spcPts val="0"/>
                        </a:spcBef>
                        <a:spcAft>
                          <a:spcPts val="0"/>
                        </a:spcAft>
                        <a:buNone/>
                      </a:pPr>
                      <a:r>
                        <a:rPr lang="en"/>
                        <a:t>Watt Hours</a:t>
                      </a:r>
                      <a:endParaRPr/>
                    </a:p>
                  </a:txBody>
                  <a:tcPr marT="91425" marB="91425" marR="91425" marL="91425"/>
                </a:tc>
                <a:tc>
                  <a:txBody>
                    <a:bodyPr/>
                    <a:lstStyle/>
                    <a:p>
                      <a:pPr indent="0" lvl="0" marL="0" rtl="0" algn="l">
                        <a:spcBef>
                          <a:spcPts val="0"/>
                        </a:spcBef>
                        <a:spcAft>
                          <a:spcPts val="0"/>
                        </a:spcAft>
                        <a:buNone/>
                      </a:pPr>
                      <a:r>
                        <a:rPr lang="en"/>
                        <a:t>Compensated</a:t>
                      </a:r>
                      <a:r>
                        <a:rPr lang="en"/>
                        <a:t> for inverter</a:t>
                      </a:r>
                      <a:endParaRPr/>
                    </a:p>
                  </a:txBody>
                  <a:tcPr marT="91425" marB="91425" marR="91425" marL="91425"/>
                </a:tc>
                <a:tc>
                  <a:txBody>
                    <a:bodyPr/>
                    <a:lstStyle/>
                    <a:p>
                      <a:pPr indent="0" lvl="0" marL="0" rtl="0" algn="l">
                        <a:spcBef>
                          <a:spcPts val="0"/>
                        </a:spcBef>
                        <a:spcAft>
                          <a:spcPts val="0"/>
                        </a:spcAft>
                        <a:buNone/>
                      </a:pPr>
                      <a:r>
                        <a:rPr lang="en"/>
                        <a:t>Amp Hours</a:t>
                      </a:r>
                      <a:endParaRPr/>
                    </a:p>
                  </a:txBody>
                  <a:tcPr marT="91425" marB="91425" marR="91425" marL="91425"/>
                </a:tc>
              </a:tr>
              <a:tr h="396200">
                <a:tc>
                  <a:txBody>
                    <a:bodyPr/>
                    <a:lstStyle/>
                    <a:p>
                      <a:pPr indent="0" lvl="0" marL="0" rtl="0" algn="l">
                        <a:spcBef>
                          <a:spcPts val="0"/>
                        </a:spcBef>
                        <a:spcAft>
                          <a:spcPts val="0"/>
                        </a:spcAft>
                        <a:buNone/>
                      </a:pPr>
                      <a:r>
                        <a:rPr lang="en"/>
                        <a:t>Computer</a:t>
                      </a:r>
                      <a:endParaRPr/>
                    </a:p>
                  </a:txBody>
                  <a:tcPr marT="91425" marB="91425" marR="91425" marL="91425"/>
                </a:tc>
                <a:tc>
                  <a:txBody>
                    <a:bodyPr/>
                    <a:lstStyle/>
                    <a:p>
                      <a:pPr indent="0" lvl="0" marL="0" rtl="0" algn="l">
                        <a:spcBef>
                          <a:spcPts val="0"/>
                        </a:spcBef>
                        <a:spcAft>
                          <a:spcPts val="0"/>
                        </a:spcAft>
                        <a:buNone/>
                      </a:pPr>
                      <a:r>
                        <a:rPr lang="en"/>
                        <a:t>5V</a:t>
                      </a:r>
                      <a:endParaRPr/>
                    </a:p>
                  </a:txBody>
                  <a:tcPr marT="91425" marB="91425" marR="91425" marL="91425"/>
                </a:tc>
                <a:tc>
                  <a:txBody>
                    <a:bodyPr/>
                    <a:lstStyle/>
                    <a:p>
                      <a:pPr indent="0" lvl="0" marL="0" rtl="0" algn="l">
                        <a:spcBef>
                          <a:spcPts val="0"/>
                        </a:spcBef>
                        <a:spcAft>
                          <a:spcPts val="0"/>
                        </a:spcAft>
                        <a:buNone/>
                      </a:pPr>
                      <a:r>
                        <a:rPr lang="en"/>
                        <a:t>3A</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30Wh</a:t>
                      </a:r>
                      <a:endParaRPr/>
                    </a:p>
                  </a:txBody>
                  <a:tcPr marT="91425" marB="91425" marR="91425" marL="91425"/>
                </a:tc>
                <a:tc>
                  <a:txBody>
                    <a:bodyPr/>
                    <a:lstStyle/>
                    <a:p>
                      <a:pPr indent="0" lvl="0" marL="0" rtl="0" algn="l">
                        <a:spcBef>
                          <a:spcPts val="0"/>
                        </a:spcBef>
                        <a:spcAft>
                          <a:spcPts val="0"/>
                        </a:spcAft>
                        <a:buNone/>
                      </a:pPr>
                      <a:r>
                        <a:rPr lang="en"/>
                        <a:t>30/0.8</a:t>
                      </a:r>
                      <a:endParaRPr/>
                    </a:p>
                  </a:txBody>
                  <a:tcPr marT="91425" marB="91425" marR="91425" marL="91425"/>
                </a:tc>
                <a:tc>
                  <a:txBody>
                    <a:bodyPr/>
                    <a:lstStyle/>
                    <a:p>
                      <a:pPr indent="0" lvl="0" marL="0" rtl="0" algn="l">
                        <a:spcBef>
                          <a:spcPts val="0"/>
                        </a:spcBef>
                        <a:spcAft>
                          <a:spcPts val="0"/>
                        </a:spcAft>
                        <a:buNone/>
                      </a:pPr>
                      <a:r>
                        <a:rPr lang="en"/>
                        <a:t>3.125Ah</a:t>
                      </a:r>
                      <a:endParaRPr/>
                    </a:p>
                  </a:txBody>
                  <a:tcPr marT="91425" marB="91425" marR="91425" marL="91425"/>
                </a:tc>
              </a:tr>
              <a:tr h="757625">
                <a:tc>
                  <a:txBody>
                    <a:bodyPr/>
                    <a:lstStyle/>
                    <a:p>
                      <a:pPr indent="0" lvl="0" marL="0" rtl="0" algn="l">
                        <a:spcBef>
                          <a:spcPts val="0"/>
                        </a:spcBef>
                        <a:spcAft>
                          <a:spcPts val="0"/>
                        </a:spcAft>
                        <a:buNone/>
                      </a:pPr>
                      <a:r>
                        <a:rPr lang="en"/>
                        <a:t>Computer(low power)</a:t>
                      </a:r>
                      <a:endParaRPr/>
                    </a:p>
                  </a:txBody>
                  <a:tcPr marT="91425" marB="91425" marR="91425" marL="91425"/>
                </a:tc>
                <a:tc>
                  <a:txBody>
                    <a:bodyPr/>
                    <a:lstStyle/>
                    <a:p>
                      <a:pPr indent="0" lvl="0" marL="0" rtl="0" algn="l">
                        <a:spcBef>
                          <a:spcPts val="0"/>
                        </a:spcBef>
                        <a:spcAft>
                          <a:spcPts val="0"/>
                        </a:spcAft>
                        <a:buNone/>
                      </a:pPr>
                      <a:r>
                        <a:rPr lang="en"/>
                        <a:t>5V</a:t>
                      </a:r>
                      <a:endParaRPr/>
                    </a:p>
                  </a:txBody>
                  <a:tcPr marT="91425" marB="91425" marR="91425" marL="91425"/>
                </a:tc>
                <a:tc>
                  <a:txBody>
                    <a:bodyPr/>
                    <a:lstStyle/>
                    <a:p>
                      <a:pPr indent="0" lvl="0" marL="0" rtl="0" algn="l">
                        <a:spcBef>
                          <a:spcPts val="0"/>
                        </a:spcBef>
                        <a:spcAft>
                          <a:spcPts val="0"/>
                        </a:spcAft>
                        <a:buNone/>
                      </a:pPr>
                      <a:r>
                        <a:rPr lang="en"/>
                        <a:t>0.514A</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41.12Wh</a:t>
                      </a:r>
                      <a:endParaRPr/>
                    </a:p>
                  </a:txBody>
                  <a:tcPr marT="91425" marB="91425" marR="91425" marL="91425"/>
                </a:tc>
                <a:tc>
                  <a:txBody>
                    <a:bodyPr/>
                    <a:lstStyle/>
                    <a:p>
                      <a:pPr indent="0" lvl="0" marL="0" rtl="0" algn="l">
                        <a:spcBef>
                          <a:spcPts val="0"/>
                        </a:spcBef>
                        <a:spcAft>
                          <a:spcPts val="0"/>
                        </a:spcAft>
                        <a:buNone/>
                      </a:pPr>
                      <a:r>
                        <a:rPr lang="en"/>
                        <a:t>41.12/0.8</a:t>
                      </a:r>
                      <a:endParaRPr/>
                    </a:p>
                  </a:txBody>
                  <a:tcPr marT="91425" marB="91425" marR="91425" marL="91425"/>
                </a:tc>
                <a:tc>
                  <a:txBody>
                    <a:bodyPr/>
                    <a:lstStyle/>
                    <a:p>
                      <a:pPr indent="0" lvl="0" marL="0" rtl="0" algn="l">
                        <a:spcBef>
                          <a:spcPts val="0"/>
                        </a:spcBef>
                        <a:spcAft>
                          <a:spcPts val="0"/>
                        </a:spcAft>
                        <a:buNone/>
                      </a:pPr>
                      <a:r>
                        <a:rPr lang="en"/>
                        <a:t>4.28</a:t>
                      </a:r>
                      <a:r>
                        <a:rPr lang="en"/>
                        <a:t>Ah</a:t>
                      </a:r>
                      <a:endParaRPr/>
                    </a:p>
                  </a:txBody>
                  <a:tcPr marT="91425" marB="91425" marR="91425" marL="91425"/>
                </a:tc>
              </a:tr>
              <a:tr h="396200">
                <a:tc>
                  <a:txBody>
                    <a:bodyPr/>
                    <a:lstStyle/>
                    <a:p>
                      <a:pPr indent="0" lvl="0" marL="0" rtl="0" algn="l">
                        <a:spcBef>
                          <a:spcPts val="0"/>
                        </a:spcBef>
                        <a:spcAft>
                          <a:spcPts val="0"/>
                        </a:spcAft>
                        <a:buNone/>
                      </a:pPr>
                      <a:r>
                        <a:rPr lang="en"/>
                        <a:t>Mount</a:t>
                      </a:r>
                      <a:endParaRPr/>
                    </a:p>
                  </a:txBody>
                  <a:tcPr marT="91425" marB="91425" marR="91425" marL="91425"/>
                </a:tc>
                <a:tc>
                  <a:txBody>
                    <a:bodyPr/>
                    <a:lstStyle/>
                    <a:p>
                      <a:pPr indent="0" lvl="0" marL="0" rtl="0" algn="l">
                        <a:spcBef>
                          <a:spcPts val="0"/>
                        </a:spcBef>
                        <a:spcAft>
                          <a:spcPts val="0"/>
                        </a:spcAft>
                        <a:buNone/>
                      </a:pPr>
                      <a:r>
                        <a:rPr lang="en"/>
                        <a:t>24V</a:t>
                      </a:r>
                      <a:endParaRPr/>
                    </a:p>
                  </a:txBody>
                  <a:tcPr marT="91425" marB="91425" marR="91425" marL="91425"/>
                </a:tc>
                <a:tc>
                  <a:txBody>
                    <a:bodyPr/>
                    <a:lstStyle/>
                    <a:p>
                      <a:pPr indent="0" lvl="0" marL="0" rtl="0" algn="l">
                        <a:spcBef>
                          <a:spcPts val="0"/>
                        </a:spcBef>
                        <a:spcAft>
                          <a:spcPts val="0"/>
                        </a:spcAft>
                        <a:buNone/>
                      </a:pPr>
                      <a:r>
                        <a:rPr lang="en"/>
                        <a:t>4.5</a:t>
                      </a:r>
                      <a:endParaRPr/>
                    </a:p>
                  </a:txBody>
                  <a:tcPr marT="91425" marB="91425" marR="91425" marL="91425"/>
                </a:tc>
                <a:tc>
                  <a:txBody>
                    <a:bodyPr/>
                    <a:lstStyle/>
                    <a:p>
                      <a:pPr indent="0" lvl="0" marL="0" rtl="0" algn="l">
                        <a:spcBef>
                          <a:spcPts val="0"/>
                        </a:spcBef>
                        <a:spcAft>
                          <a:spcPts val="0"/>
                        </a:spcAft>
                        <a:buNone/>
                      </a:pPr>
                      <a:r>
                        <a:rPr lang="en"/>
                        <a:t>1.5</a:t>
                      </a:r>
                      <a:endParaRPr/>
                    </a:p>
                  </a:txBody>
                  <a:tcPr marT="91425" marB="91425" marR="91425" marL="91425"/>
                </a:tc>
                <a:tc>
                  <a:txBody>
                    <a:bodyPr/>
                    <a:lstStyle/>
                    <a:p>
                      <a:pPr indent="0" lvl="0" marL="0" rtl="0" algn="l">
                        <a:spcBef>
                          <a:spcPts val="0"/>
                        </a:spcBef>
                        <a:spcAft>
                          <a:spcPts val="0"/>
                        </a:spcAft>
                        <a:buNone/>
                      </a:pPr>
                      <a:r>
                        <a:rPr lang="en"/>
                        <a:t>162Wh</a:t>
                      </a:r>
                      <a:endParaRPr/>
                    </a:p>
                  </a:txBody>
                  <a:tcPr marT="91425" marB="91425" marR="91425" marL="91425"/>
                </a:tc>
                <a:tc>
                  <a:txBody>
                    <a:bodyPr/>
                    <a:lstStyle/>
                    <a:p>
                      <a:pPr indent="0" lvl="0" marL="0" rtl="0" algn="l">
                        <a:spcBef>
                          <a:spcPts val="0"/>
                        </a:spcBef>
                        <a:spcAft>
                          <a:spcPts val="0"/>
                        </a:spcAft>
                        <a:buNone/>
                      </a:pPr>
                      <a:r>
                        <a:rPr lang="en"/>
                        <a:t>162/0.8</a:t>
                      </a:r>
                      <a:endParaRPr/>
                    </a:p>
                  </a:txBody>
                  <a:tcPr marT="91425" marB="91425" marR="91425" marL="91425"/>
                </a:tc>
                <a:tc>
                  <a:txBody>
                    <a:bodyPr/>
                    <a:lstStyle/>
                    <a:p>
                      <a:pPr indent="0" lvl="0" marL="0" rtl="0" algn="l">
                        <a:spcBef>
                          <a:spcPts val="0"/>
                        </a:spcBef>
                        <a:spcAft>
                          <a:spcPts val="0"/>
                        </a:spcAft>
                        <a:buNone/>
                      </a:pPr>
                      <a:r>
                        <a:rPr lang="en"/>
                        <a:t>16.875Ah</a:t>
                      </a:r>
                      <a:endParaRPr/>
                    </a:p>
                  </a:txBody>
                  <a:tcPr marT="91425" marB="91425" marR="91425" marL="91425"/>
                </a:tc>
              </a:tr>
              <a:tr h="396200">
                <a:tc>
                  <a:txBody>
                    <a:bodyPr/>
                    <a:lstStyle/>
                    <a:p>
                      <a:pPr indent="0" lvl="0" marL="0" rtl="0" algn="l">
                        <a:spcBef>
                          <a:spcPts val="0"/>
                        </a:spcBef>
                        <a:spcAft>
                          <a:spcPts val="0"/>
                        </a:spcAft>
                        <a:buNone/>
                      </a:pPr>
                      <a:r>
                        <a:rPr lang="en"/>
                        <a:t>Total</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rPr lang="en"/>
                        <a:t>233.12Wh</a:t>
                      </a:r>
                      <a:endParaRPr/>
                    </a:p>
                  </a:txBody>
                  <a:tcPr marT="91425" marB="91425" marR="91425" marL="91425"/>
                </a:tc>
                <a:tc>
                  <a:txBody>
                    <a:bodyPr/>
                    <a:lstStyle/>
                    <a:p>
                      <a:pPr indent="0" lvl="0" marL="0" rtl="0" algn="l">
                        <a:spcBef>
                          <a:spcPts val="0"/>
                        </a:spcBef>
                        <a:spcAft>
                          <a:spcPts val="0"/>
                        </a:spcAft>
                        <a:buNone/>
                      </a:pPr>
                      <a:r>
                        <a:rPr lang="en"/>
                        <a:t>233.12/0.8</a:t>
                      </a:r>
                      <a:endParaRPr/>
                    </a:p>
                  </a:txBody>
                  <a:tcPr marT="91425" marB="91425" marR="91425" marL="91425"/>
                </a:tc>
                <a:tc>
                  <a:txBody>
                    <a:bodyPr/>
                    <a:lstStyle/>
                    <a:p>
                      <a:pPr indent="0" lvl="0" marL="0" rtl="0" algn="l">
                        <a:spcBef>
                          <a:spcPts val="0"/>
                        </a:spcBef>
                        <a:spcAft>
                          <a:spcPts val="0"/>
                        </a:spcAft>
                        <a:buNone/>
                      </a:pPr>
                      <a:r>
                        <a:rPr lang="en"/>
                        <a:t>24.28Ah</a:t>
                      </a:r>
                      <a:endParaRPr/>
                    </a:p>
                  </a:txBody>
                  <a:tcPr marT="91425" marB="91425" marR="91425" marL="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7"/>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7"/>
          <p:cNvSpPr txBox="1"/>
          <p:nvPr>
            <p:ph type="title"/>
          </p:nvPr>
        </p:nvSpPr>
        <p:spPr>
          <a:xfrm>
            <a:off x="311700"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Grounding</a:t>
            </a:r>
            <a:endParaRPr/>
          </a:p>
        </p:txBody>
      </p:sp>
      <p:sp>
        <p:nvSpPr>
          <p:cNvPr id="373" name="Google Shape;373;p47"/>
          <p:cNvSpPr txBox="1"/>
          <p:nvPr>
            <p:ph idx="1" type="body"/>
          </p:nvPr>
        </p:nvSpPr>
        <p:spPr>
          <a:xfrm>
            <a:off x="311700" y="1048400"/>
            <a:ext cx="5202300" cy="4095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The common ground of the system will be a wired ground. </a:t>
            </a:r>
            <a:endParaRPr/>
          </a:p>
          <a:p>
            <a:pPr indent="-342900" lvl="0" marL="457200" rtl="0" algn="l">
              <a:spcBef>
                <a:spcPts val="1000"/>
              </a:spcBef>
              <a:spcAft>
                <a:spcPts val="0"/>
              </a:spcAft>
              <a:buSzPts val="1800"/>
              <a:buChar char="-"/>
            </a:pPr>
            <a:r>
              <a:rPr lang="en"/>
              <a:t>Since the enclosure will be electrically isolated, and the tripod mount will be physically connected to the earth, a chassis ground will not work. </a:t>
            </a:r>
            <a:endParaRPr/>
          </a:p>
          <a:p>
            <a:pPr indent="-342900" lvl="0" marL="457200" rtl="0" algn="l">
              <a:spcBef>
                <a:spcPts val="1000"/>
              </a:spcBef>
              <a:spcAft>
                <a:spcPts val="0"/>
              </a:spcAft>
              <a:buSzPts val="1800"/>
              <a:buChar char="-"/>
            </a:pPr>
            <a:r>
              <a:rPr lang="en"/>
              <a:t>This means every connection will require a wired path back to the negative battery terminal. </a:t>
            </a:r>
            <a:endParaRPr/>
          </a:p>
          <a:p>
            <a:pPr indent="-342900" lvl="0" marL="457200" rtl="0" algn="l">
              <a:spcBef>
                <a:spcPts val="1000"/>
              </a:spcBef>
              <a:spcAft>
                <a:spcPts val="1000"/>
              </a:spcAft>
              <a:buSzPts val="1800"/>
              <a:buChar char="-"/>
            </a:pPr>
            <a:r>
              <a:rPr lang="en"/>
              <a:t>This will be accomplished using the same #10 AWG wire connected to the positive terminal. </a:t>
            </a:r>
            <a:endParaRPr/>
          </a:p>
        </p:txBody>
      </p:sp>
      <p:sp>
        <p:nvSpPr>
          <p:cNvPr id="374" name="Google Shape;374;p47"/>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5" name="Google Shape;375;p47"/>
          <p:cNvPicPr preferRelativeResize="0"/>
          <p:nvPr/>
        </p:nvPicPr>
        <p:blipFill>
          <a:blip r:embed="rId3">
            <a:alphaModFix/>
          </a:blip>
          <a:stretch>
            <a:fillRect/>
          </a:stretch>
        </p:blipFill>
        <p:spPr>
          <a:xfrm>
            <a:off x="5370150" y="889000"/>
            <a:ext cx="3464074" cy="28179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8"/>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8"/>
          <p:cNvSpPr txBox="1"/>
          <p:nvPr>
            <p:ph type="title"/>
          </p:nvPr>
        </p:nvSpPr>
        <p:spPr>
          <a:xfrm>
            <a:off x="262800" y="181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Enclosure Requirements</a:t>
            </a:r>
            <a:endParaRPr/>
          </a:p>
        </p:txBody>
      </p:sp>
      <p:sp>
        <p:nvSpPr>
          <p:cNvPr id="382" name="Google Shape;382;p48"/>
          <p:cNvSpPr txBox="1"/>
          <p:nvPr>
            <p:ph idx="1" type="body"/>
          </p:nvPr>
        </p:nvSpPr>
        <p:spPr>
          <a:xfrm>
            <a:off x="4166375" y="1099175"/>
            <a:ext cx="4800300" cy="3416400"/>
          </a:xfrm>
          <a:prstGeom prst="rect">
            <a:avLst/>
          </a:prstGeom>
        </p:spPr>
        <p:txBody>
          <a:bodyPr anchorCtr="0" anchor="t" bIns="91425" lIns="91425" spcFirstLastPara="1" rIns="91425" wrap="square" tIns="91425">
            <a:normAutofit/>
          </a:bodyPr>
          <a:lstStyle/>
          <a:p>
            <a:pPr indent="-342900" lvl="0" marL="457200" rtl="0" algn="l">
              <a:spcBef>
                <a:spcPts val="1000"/>
              </a:spcBef>
              <a:spcAft>
                <a:spcPts val="0"/>
              </a:spcAft>
              <a:buSzPts val="1800"/>
              <a:buChar char="-"/>
            </a:pPr>
            <a:r>
              <a:rPr lang="en"/>
              <a:t>Must be waterproof. </a:t>
            </a:r>
            <a:endParaRPr/>
          </a:p>
          <a:p>
            <a:pPr indent="-342900" lvl="0" marL="457200" rtl="0" algn="l">
              <a:spcBef>
                <a:spcPts val="1200"/>
              </a:spcBef>
              <a:spcAft>
                <a:spcPts val="0"/>
              </a:spcAft>
              <a:buSzPts val="1800"/>
              <a:buChar char="-"/>
            </a:pPr>
            <a:r>
              <a:rPr lang="en"/>
              <a:t>Must be large enough to enclose the Raspberry Pi, Receiver, and the two DC/DC converters.</a:t>
            </a:r>
            <a:endParaRPr/>
          </a:p>
          <a:p>
            <a:pPr indent="-342900" lvl="0" marL="457200" rtl="0" algn="l">
              <a:spcBef>
                <a:spcPts val="1000"/>
              </a:spcBef>
              <a:spcAft>
                <a:spcPts val="0"/>
              </a:spcAft>
              <a:buSzPts val="1800"/>
              <a:buChar char="-"/>
            </a:pPr>
            <a:r>
              <a:rPr lang="en"/>
              <a:t>Must allow for signals to pass through without distortion.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383" name="Google Shape;383;p48"/>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4" name="Google Shape;384;p48"/>
          <p:cNvPicPr preferRelativeResize="0"/>
          <p:nvPr/>
        </p:nvPicPr>
        <p:blipFill>
          <a:blip r:embed="rId3">
            <a:alphaModFix/>
          </a:blip>
          <a:stretch>
            <a:fillRect/>
          </a:stretch>
        </p:blipFill>
        <p:spPr>
          <a:xfrm>
            <a:off x="215500" y="1453889"/>
            <a:ext cx="4053301" cy="29967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9"/>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9"/>
          <p:cNvSpPr txBox="1"/>
          <p:nvPr>
            <p:ph type="title"/>
          </p:nvPr>
        </p:nvSpPr>
        <p:spPr>
          <a:xfrm>
            <a:off x="311700"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Enclosure Cont. </a:t>
            </a:r>
            <a:endParaRPr/>
          </a:p>
        </p:txBody>
      </p:sp>
      <p:sp>
        <p:nvSpPr>
          <p:cNvPr id="391" name="Google Shape;391;p49"/>
          <p:cNvSpPr txBox="1"/>
          <p:nvPr>
            <p:ph idx="1" type="body"/>
          </p:nvPr>
        </p:nvSpPr>
        <p:spPr>
          <a:xfrm>
            <a:off x="311700" y="1036575"/>
            <a:ext cx="5154300" cy="4106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We decided to use the </a:t>
            </a:r>
            <a:r>
              <a:rPr lang="en"/>
              <a:t>Raculety Project Box IP65 as our project’s enclosure.</a:t>
            </a:r>
            <a:endParaRPr/>
          </a:p>
          <a:p>
            <a:pPr indent="-342900" lvl="0" marL="457200" rtl="0" algn="l">
              <a:spcBef>
                <a:spcPts val="1000"/>
              </a:spcBef>
              <a:spcAft>
                <a:spcPts val="0"/>
              </a:spcAft>
              <a:buSzPts val="1800"/>
              <a:buChar char="●"/>
            </a:pPr>
            <a:r>
              <a:rPr lang="en"/>
              <a:t>Pros:</a:t>
            </a:r>
            <a:endParaRPr/>
          </a:p>
          <a:p>
            <a:pPr indent="-317500" lvl="1" marL="914400" rtl="0" algn="l">
              <a:spcBef>
                <a:spcPts val="1000"/>
              </a:spcBef>
              <a:spcAft>
                <a:spcPts val="0"/>
              </a:spcAft>
              <a:buSzPts val="1400"/>
              <a:buChar char="○"/>
            </a:pPr>
            <a:r>
              <a:rPr lang="en"/>
              <a:t> Cheap ($8.99) </a:t>
            </a:r>
            <a:endParaRPr/>
          </a:p>
          <a:p>
            <a:pPr indent="-317500" lvl="1" marL="914400" rtl="0" algn="l">
              <a:spcBef>
                <a:spcPts val="1000"/>
              </a:spcBef>
              <a:spcAft>
                <a:spcPts val="0"/>
              </a:spcAft>
              <a:buSzPts val="1400"/>
              <a:buChar char="○"/>
            </a:pPr>
            <a:r>
              <a:rPr lang="en"/>
              <a:t>Easily obtainable</a:t>
            </a:r>
            <a:endParaRPr/>
          </a:p>
          <a:p>
            <a:pPr indent="-317500" lvl="1" marL="914400" rtl="0" algn="l">
              <a:spcBef>
                <a:spcPts val="1000"/>
              </a:spcBef>
              <a:spcAft>
                <a:spcPts val="0"/>
              </a:spcAft>
              <a:buSzPts val="1400"/>
              <a:buChar char="○"/>
            </a:pPr>
            <a:r>
              <a:rPr lang="en"/>
              <a:t>Waterproof</a:t>
            </a:r>
            <a:endParaRPr/>
          </a:p>
          <a:p>
            <a:pPr indent="-317500" lvl="1" marL="914400" rtl="0" algn="l">
              <a:spcBef>
                <a:spcPts val="1000"/>
              </a:spcBef>
              <a:spcAft>
                <a:spcPts val="0"/>
              </a:spcAft>
              <a:buSzPts val="1400"/>
              <a:buChar char="○"/>
            </a:pPr>
            <a:r>
              <a:rPr lang="en"/>
              <a:t>R</a:t>
            </a:r>
            <a:r>
              <a:rPr lang="en"/>
              <a:t>elatively</a:t>
            </a:r>
            <a:r>
              <a:rPr lang="en"/>
              <a:t> durable. </a:t>
            </a:r>
            <a:endParaRPr/>
          </a:p>
          <a:p>
            <a:pPr indent="-342900" lvl="0" marL="457200" rtl="0" algn="l">
              <a:spcBef>
                <a:spcPts val="1000"/>
              </a:spcBef>
              <a:spcAft>
                <a:spcPts val="0"/>
              </a:spcAft>
              <a:buSzPts val="1800"/>
              <a:buChar char="●"/>
            </a:pPr>
            <a:r>
              <a:rPr lang="en"/>
              <a:t>To facilitate wires passing through, we can drill holes through which to pass the wires, and then seal the hole with silicone (recommended on website).</a:t>
            </a:r>
            <a:endParaRPr/>
          </a:p>
          <a:p>
            <a:pPr indent="0" lvl="0" marL="0" rtl="0" algn="l">
              <a:spcBef>
                <a:spcPts val="1000"/>
              </a:spcBef>
              <a:spcAft>
                <a:spcPts val="1200"/>
              </a:spcAft>
              <a:buNone/>
            </a:pPr>
            <a:r>
              <a:t/>
            </a:r>
            <a:endParaRPr/>
          </a:p>
        </p:txBody>
      </p:sp>
      <p:sp>
        <p:nvSpPr>
          <p:cNvPr id="392" name="Google Shape;392;p49"/>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3" name="Google Shape;393;p49"/>
          <p:cNvPicPr preferRelativeResize="0"/>
          <p:nvPr/>
        </p:nvPicPr>
        <p:blipFill>
          <a:blip r:embed="rId3">
            <a:alphaModFix/>
          </a:blip>
          <a:stretch>
            <a:fillRect/>
          </a:stretch>
        </p:blipFill>
        <p:spPr>
          <a:xfrm>
            <a:off x="5466000" y="1773788"/>
            <a:ext cx="3063424" cy="2173772"/>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0"/>
          <p:cNvSpPr/>
          <p:nvPr/>
        </p:nvSpPr>
        <p:spPr>
          <a:xfrm>
            <a:off x="1925" y="5800"/>
            <a:ext cx="9144000" cy="6687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0"/>
          <p:cNvSpPr txBox="1"/>
          <p:nvPr>
            <p:ph type="title"/>
          </p:nvPr>
        </p:nvSpPr>
        <p:spPr>
          <a:xfrm>
            <a:off x="311700" y="101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Testing Procedure Overview</a:t>
            </a:r>
            <a:endParaRPr/>
          </a:p>
        </p:txBody>
      </p:sp>
      <p:sp>
        <p:nvSpPr>
          <p:cNvPr id="400" name="Google Shape;400;p50"/>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1" name="Google Shape;401;p50"/>
          <p:cNvPicPr preferRelativeResize="0"/>
          <p:nvPr/>
        </p:nvPicPr>
        <p:blipFill>
          <a:blip r:embed="rId3">
            <a:alphaModFix/>
          </a:blip>
          <a:stretch>
            <a:fillRect/>
          </a:stretch>
        </p:blipFill>
        <p:spPr>
          <a:xfrm>
            <a:off x="1066237" y="674625"/>
            <a:ext cx="7011526" cy="446882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1"/>
          <p:cNvSpPr txBox="1"/>
          <p:nvPr>
            <p:ph type="title"/>
          </p:nvPr>
        </p:nvSpPr>
        <p:spPr>
          <a:xfrm>
            <a:off x="70600" y="43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Proof of Concept:</a:t>
            </a:r>
            <a:endParaRPr/>
          </a:p>
        </p:txBody>
      </p:sp>
      <p:sp>
        <p:nvSpPr>
          <p:cNvPr id="407" name="Google Shape;407;p51"/>
          <p:cNvSpPr txBox="1"/>
          <p:nvPr/>
        </p:nvSpPr>
        <p:spPr>
          <a:xfrm>
            <a:off x="168050" y="615900"/>
            <a:ext cx="42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Iridium Satellite Signal Capture:</a:t>
            </a:r>
            <a:endParaRPr/>
          </a:p>
        </p:txBody>
      </p:sp>
      <p:sp>
        <p:nvSpPr>
          <p:cNvPr id="408" name="Google Shape;408;p51"/>
          <p:cNvSpPr txBox="1"/>
          <p:nvPr/>
        </p:nvSpPr>
        <p:spPr>
          <a:xfrm>
            <a:off x="277625" y="1016100"/>
            <a:ext cx="157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Setup:</a:t>
            </a:r>
            <a:endParaRPr/>
          </a:p>
        </p:txBody>
      </p:sp>
      <p:pic>
        <p:nvPicPr>
          <p:cNvPr id="409" name="Google Shape;409;p51"/>
          <p:cNvPicPr preferRelativeResize="0"/>
          <p:nvPr/>
        </p:nvPicPr>
        <p:blipFill>
          <a:blip r:embed="rId3">
            <a:alphaModFix/>
          </a:blip>
          <a:stretch>
            <a:fillRect/>
          </a:stretch>
        </p:blipFill>
        <p:spPr>
          <a:xfrm>
            <a:off x="3840500" y="211238"/>
            <a:ext cx="4305802" cy="2009925"/>
          </a:xfrm>
          <a:prstGeom prst="rect">
            <a:avLst/>
          </a:prstGeom>
          <a:noFill/>
          <a:ln>
            <a:noFill/>
          </a:ln>
        </p:spPr>
      </p:pic>
      <p:sp>
        <p:nvSpPr>
          <p:cNvPr id="410" name="Google Shape;410;p51"/>
          <p:cNvSpPr txBox="1"/>
          <p:nvPr/>
        </p:nvSpPr>
        <p:spPr>
          <a:xfrm>
            <a:off x="474900" y="2571750"/>
            <a:ext cx="42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11" name="Google Shape;411;p51"/>
          <p:cNvSpPr txBox="1"/>
          <p:nvPr/>
        </p:nvSpPr>
        <p:spPr>
          <a:xfrm>
            <a:off x="6670450" y="2874000"/>
            <a:ext cx="2162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RTL-SDR V3 Fed by 1500-1700MHz patch antenna with internal LNA</a:t>
            </a:r>
            <a:endParaRPr/>
          </a:p>
        </p:txBody>
      </p:sp>
      <p:pic>
        <p:nvPicPr>
          <p:cNvPr id="412" name="Google Shape;412;p51"/>
          <p:cNvPicPr preferRelativeResize="0"/>
          <p:nvPr/>
        </p:nvPicPr>
        <p:blipFill>
          <a:blip r:embed="rId4">
            <a:alphaModFix/>
          </a:blip>
          <a:stretch>
            <a:fillRect/>
          </a:stretch>
        </p:blipFill>
        <p:spPr>
          <a:xfrm>
            <a:off x="168050" y="2269525"/>
            <a:ext cx="6031575" cy="2815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txBox="1"/>
          <p:nvPr>
            <p:ph type="title"/>
          </p:nvPr>
        </p:nvSpPr>
        <p:spPr>
          <a:xfrm>
            <a:off x="313625" y="235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PDR </a:t>
            </a:r>
            <a:r>
              <a:rPr lang="en"/>
              <a:t>Actions Cot.</a:t>
            </a:r>
            <a:endParaRPr/>
          </a:p>
        </p:txBody>
      </p:sp>
      <p:graphicFrame>
        <p:nvGraphicFramePr>
          <p:cNvPr id="78" name="Google Shape;78;p16"/>
          <p:cNvGraphicFramePr/>
          <p:nvPr/>
        </p:nvGraphicFramePr>
        <p:xfrm>
          <a:off x="0" y="807775"/>
          <a:ext cx="3000000" cy="3000000"/>
        </p:xfrm>
        <a:graphic>
          <a:graphicData uri="http://schemas.openxmlformats.org/drawingml/2006/table">
            <a:tbl>
              <a:tblPr>
                <a:noFill/>
                <a:tableStyleId>{B679AF3A-E74A-4E53-B7B6-446024A6A765}</a:tableStyleId>
              </a:tblPr>
              <a:tblGrid>
                <a:gridCol w="1824000"/>
                <a:gridCol w="1213475"/>
                <a:gridCol w="2297675"/>
                <a:gridCol w="3094900"/>
                <a:gridCol w="713950"/>
              </a:tblGrid>
              <a:tr h="609575">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Requirement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Problem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791375">
                <a:tc>
                  <a:txBody>
                    <a:bodyPr/>
                    <a:lstStyle/>
                    <a:p>
                      <a:pPr indent="0" lvl="0" marL="0" rtl="0" algn="l">
                        <a:spcBef>
                          <a:spcPts val="0"/>
                        </a:spcBef>
                        <a:spcAft>
                          <a:spcPts val="0"/>
                        </a:spcAft>
                        <a:buNone/>
                      </a:pPr>
                      <a:r>
                        <a:rPr lang="en">
                          <a:solidFill>
                            <a:schemeClr val="dk1"/>
                          </a:solidFill>
                        </a:rPr>
                        <a:t>Talk to Dr. Ellingson about the GUI on slide 13</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PER-3</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Email Dr. Ellingson, and possibly see him in person.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Yes</a:t>
                      </a:r>
                      <a:endParaRPr/>
                    </a:p>
                  </a:txBody>
                  <a:tcPr marT="91425" marB="91425" marR="91425" marL="91425">
                    <a:lnT cap="flat" cmpd="sng" w="9525">
                      <a:solidFill>
                        <a:schemeClr val="dk1"/>
                      </a:solidFill>
                      <a:prstDash val="solid"/>
                      <a:round/>
                      <a:headEnd len="sm" w="sm" type="none"/>
                      <a:tailEnd len="sm" w="sm" type="none"/>
                    </a:lnT>
                  </a:tcPr>
                </a:tc>
              </a:tr>
              <a:tr h="396200">
                <a:tc>
                  <a:txBody>
                    <a:bodyPr/>
                    <a:lstStyle/>
                    <a:p>
                      <a:pPr indent="0" lvl="0" marL="0" rtl="0" algn="l">
                        <a:spcBef>
                          <a:spcPts val="0"/>
                        </a:spcBef>
                        <a:spcAft>
                          <a:spcPts val="0"/>
                        </a:spcAft>
                        <a:buNone/>
                      </a:pPr>
                      <a:r>
                        <a:rPr lang="en">
                          <a:solidFill>
                            <a:schemeClr val="dk1"/>
                          </a:solidFill>
                        </a:rPr>
                        <a:t>Add A QT Mock</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Add a mock QT to the slides</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r h="1253050">
                <a:tc>
                  <a:txBody>
                    <a:bodyPr/>
                    <a:lstStyle/>
                    <a:p>
                      <a:pPr indent="0" lvl="0" marL="0" rtl="0" algn="l">
                        <a:spcBef>
                          <a:spcPts val="0"/>
                        </a:spcBef>
                        <a:spcAft>
                          <a:spcPts val="0"/>
                        </a:spcAft>
                        <a:buClr>
                          <a:schemeClr val="dk1"/>
                        </a:buClr>
                        <a:buSzPts val="1100"/>
                        <a:buFont typeface="Arial"/>
                        <a:buNone/>
                      </a:pPr>
                      <a:r>
                        <a:rPr lang="en">
                          <a:solidFill>
                            <a:schemeClr val="dk1"/>
                          </a:solidFill>
                        </a:rPr>
                        <a:t>Add power chart to power slides, that says the amount of power used for each mode. </a:t>
                      </a:r>
                      <a:endParaRPr/>
                    </a:p>
                  </a:txBody>
                  <a:tcPr marT="91425" marB="91425" marR="91425" marL="91425"/>
                </a:tc>
                <a:tc>
                  <a:txBody>
                    <a:bodyPr/>
                    <a:lstStyle/>
                    <a:p>
                      <a:pPr indent="0" lvl="0" marL="0" rtl="0" algn="l">
                        <a:spcBef>
                          <a:spcPts val="0"/>
                        </a:spcBef>
                        <a:spcAft>
                          <a:spcPts val="0"/>
                        </a:spcAft>
                        <a:buNone/>
                      </a:pPr>
                      <a:r>
                        <a:rPr lang="en"/>
                        <a:t>POW-1</a:t>
                      </a:r>
                      <a:endParaRPr/>
                    </a:p>
                    <a:p>
                      <a:pPr indent="0" lvl="0" marL="0" rtl="0" algn="l">
                        <a:spcBef>
                          <a:spcPts val="0"/>
                        </a:spcBef>
                        <a:spcAft>
                          <a:spcPts val="0"/>
                        </a:spcAft>
                        <a:buNone/>
                      </a:pPr>
                      <a:r>
                        <a:rPr lang="en"/>
                        <a:t>POW-2</a:t>
                      </a:r>
                      <a:endParaRPr/>
                    </a:p>
                  </a:txBody>
                  <a:tcPr marT="91425" marB="91425" marR="91425" marL="91425"/>
                </a:tc>
                <a:tc>
                  <a:txBody>
                    <a:bodyPr/>
                    <a:lstStyle/>
                    <a:p>
                      <a:pPr indent="0" lvl="0" marL="0" rtl="0" algn="l">
                        <a:spcBef>
                          <a:spcPts val="0"/>
                        </a:spcBef>
                        <a:spcAft>
                          <a:spcPts val="0"/>
                        </a:spcAft>
                        <a:buNone/>
                      </a:pPr>
                      <a:r>
                        <a:rPr lang="en"/>
                        <a:t>The calculation that exists is not readable, and is a formula.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Eliminate the formula so that he power for each system is in a table, and more easily read. </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r h="763200">
                <a:tc>
                  <a:txBody>
                    <a:bodyPr/>
                    <a:lstStyle/>
                    <a:p>
                      <a:pPr indent="0" lvl="0" marL="0" rtl="0" algn="l">
                        <a:spcBef>
                          <a:spcPts val="0"/>
                        </a:spcBef>
                        <a:spcAft>
                          <a:spcPts val="0"/>
                        </a:spcAft>
                        <a:buClr>
                          <a:schemeClr val="dk1"/>
                        </a:buClr>
                        <a:buSzPts val="1100"/>
                        <a:buFont typeface="Arial"/>
                        <a:buNone/>
                      </a:pPr>
                      <a:r>
                        <a:rPr lang="en">
                          <a:solidFill>
                            <a:schemeClr val="dk1"/>
                          </a:solidFill>
                        </a:rPr>
                        <a:t>Resolve the data sampling issue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t>I/O-1</a:t>
                      </a:r>
                      <a:endParaRPr/>
                    </a:p>
                    <a:p>
                      <a:pPr indent="0" lvl="0" marL="0" rtl="0" algn="l">
                        <a:spcBef>
                          <a:spcPts val="0"/>
                        </a:spcBef>
                        <a:spcAft>
                          <a:spcPts val="0"/>
                        </a:spcAft>
                        <a:buNone/>
                      </a:pPr>
                      <a:r>
                        <a:rPr lang="en"/>
                        <a:t>I/O-2</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The storage capacity, should not be a range, it should be a consistent number.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Figure out the storage and then implement this information.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2"/>
          <p:cNvSpPr txBox="1"/>
          <p:nvPr/>
        </p:nvSpPr>
        <p:spPr>
          <a:xfrm>
            <a:off x="65750" y="65750"/>
            <a:ext cx="880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Signal Capture:</a:t>
            </a:r>
            <a:endParaRPr/>
          </a:p>
        </p:txBody>
      </p:sp>
      <p:pic>
        <p:nvPicPr>
          <p:cNvPr id="418" name="Google Shape;418;p52"/>
          <p:cNvPicPr preferRelativeResize="0"/>
          <p:nvPr/>
        </p:nvPicPr>
        <p:blipFill>
          <a:blip r:embed="rId3">
            <a:alphaModFix/>
          </a:blip>
          <a:stretch>
            <a:fillRect/>
          </a:stretch>
        </p:blipFill>
        <p:spPr>
          <a:xfrm>
            <a:off x="607900" y="436525"/>
            <a:ext cx="7719501" cy="463392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3"/>
          <p:cNvSpPr txBox="1"/>
          <p:nvPr>
            <p:ph type="title"/>
          </p:nvPr>
        </p:nvSpPr>
        <p:spPr>
          <a:xfrm>
            <a:off x="150975" y="72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 Match to known Iridium Captures:</a:t>
            </a:r>
            <a:endParaRPr/>
          </a:p>
        </p:txBody>
      </p:sp>
      <p:pic>
        <p:nvPicPr>
          <p:cNvPr id="424" name="Google Shape;424;p53"/>
          <p:cNvPicPr preferRelativeResize="0"/>
          <p:nvPr/>
        </p:nvPicPr>
        <p:blipFill>
          <a:blip r:embed="rId3">
            <a:alphaModFix/>
          </a:blip>
          <a:stretch>
            <a:fillRect/>
          </a:stretch>
        </p:blipFill>
        <p:spPr>
          <a:xfrm>
            <a:off x="706563" y="592925"/>
            <a:ext cx="7409424" cy="4241900"/>
          </a:xfrm>
          <a:prstGeom prst="rect">
            <a:avLst/>
          </a:prstGeom>
          <a:noFill/>
          <a:ln>
            <a:noFill/>
          </a:ln>
        </p:spPr>
      </p:pic>
      <p:sp>
        <p:nvSpPr>
          <p:cNvPr id="425" name="Google Shape;425;p53"/>
          <p:cNvSpPr txBox="1"/>
          <p:nvPr/>
        </p:nvSpPr>
        <p:spPr>
          <a:xfrm>
            <a:off x="774450" y="4785475"/>
            <a:ext cx="740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(Xakep.ru Iridium-Inmarsat Decode)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4"/>
          <p:cNvSpPr txBox="1"/>
          <p:nvPr>
            <p:ph type="title"/>
          </p:nvPr>
        </p:nvSpPr>
        <p:spPr>
          <a:xfrm>
            <a:off x="136350" y="943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More known captures:</a:t>
            </a:r>
            <a:endParaRPr/>
          </a:p>
        </p:txBody>
      </p:sp>
      <p:pic>
        <p:nvPicPr>
          <p:cNvPr id="431" name="Google Shape;431;p54"/>
          <p:cNvPicPr preferRelativeResize="0"/>
          <p:nvPr/>
        </p:nvPicPr>
        <p:blipFill>
          <a:blip r:embed="rId3">
            <a:alphaModFix/>
          </a:blip>
          <a:stretch>
            <a:fillRect/>
          </a:stretch>
        </p:blipFill>
        <p:spPr>
          <a:xfrm>
            <a:off x="136350" y="636775"/>
            <a:ext cx="3845350" cy="4171676"/>
          </a:xfrm>
          <a:prstGeom prst="rect">
            <a:avLst/>
          </a:prstGeom>
          <a:noFill/>
          <a:ln>
            <a:noFill/>
          </a:ln>
        </p:spPr>
      </p:pic>
      <p:sp>
        <p:nvSpPr>
          <p:cNvPr id="432" name="Google Shape;432;p54"/>
          <p:cNvSpPr txBox="1"/>
          <p:nvPr/>
        </p:nvSpPr>
        <p:spPr>
          <a:xfrm>
            <a:off x="284950" y="4743300"/>
            <a:ext cx="274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(signal identification wiki)</a:t>
            </a:r>
            <a:endParaRPr/>
          </a:p>
        </p:txBody>
      </p:sp>
      <p:sp>
        <p:nvSpPr>
          <p:cNvPr id="433" name="Google Shape;433;p54"/>
          <p:cNvSpPr txBox="1"/>
          <p:nvPr/>
        </p:nvSpPr>
        <p:spPr>
          <a:xfrm>
            <a:off x="4281375" y="3572450"/>
            <a:ext cx="4434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Our signal capture visually matches the bursts seen at the same frequencies as other people have </a:t>
            </a:r>
            <a:r>
              <a:rPr lang="en"/>
              <a:t>recorded</a:t>
            </a:r>
            <a:r>
              <a:rPr lang="en"/>
              <a:t> with SDRs.</a:t>
            </a:r>
            <a:endParaRPr/>
          </a:p>
        </p:txBody>
      </p:sp>
      <p:pic>
        <p:nvPicPr>
          <p:cNvPr id="434" name="Google Shape;434;p54"/>
          <p:cNvPicPr preferRelativeResize="0"/>
          <p:nvPr/>
        </p:nvPicPr>
        <p:blipFill>
          <a:blip r:embed="rId4">
            <a:alphaModFix/>
          </a:blip>
          <a:stretch>
            <a:fillRect/>
          </a:stretch>
        </p:blipFill>
        <p:spPr>
          <a:xfrm>
            <a:off x="4185037" y="299625"/>
            <a:ext cx="4627580" cy="3155875"/>
          </a:xfrm>
          <a:prstGeom prst="rect">
            <a:avLst/>
          </a:prstGeom>
          <a:noFill/>
          <a:ln>
            <a:noFill/>
          </a:ln>
        </p:spPr>
      </p:pic>
      <p:sp>
        <p:nvSpPr>
          <p:cNvPr id="435" name="Google Shape;435;p54"/>
          <p:cNvSpPr txBox="1"/>
          <p:nvPr/>
        </p:nvSpPr>
        <p:spPr>
          <a:xfrm>
            <a:off x="2953200" y="0"/>
            <a:ext cx="6190800" cy="6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400"/>
              </a:spcBef>
              <a:spcAft>
                <a:spcPts val="0"/>
              </a:spcAft>
              <a:buClr>
                <a:schemeClr val="dk1"/>
              </a:buClr>
              <a:buSzPts val="1100"/>
              <a:buFont typeface="Arial"/>
              <a:buNone/>
            </a:pPr>
            <a:r>
              <a:rPr b="1" lang="en" sz="1000">
                <a:solidFill>
                  <a:schemeClr val="dk1"/>
                </a:solidFill>
              </a:rPr>
              <a:t>(RTL-SDR BLOG L-BAND Patch Antenna Version 2 - Inmarsat - Iridium - GPS - Tech Minds Youtube)</a:t>
            </a:r>
            <a:endParaRPr b="1" sz="1000">
              <a:solidFill>
                <a:schemeClr val="dk1"/>
              </a:solidFill>
            </a:endParaRPr>
          </a:p>
          <a:p>
            <a:pPr indent="0" lvl="0" marL="0" rtl="0" algn="l">
              <a:spcBef>
                <a:spcPts val="60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5"/>
          <p:cNvSpPr txBox="1"/>
          <p:nvPr/>
        </p:nvSpPr>
        <p:spPr>
          <a:xfrm>
            <a:off x="73050" y="80375"/>
            <a:ext cx="42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Spectrum Analysis:</a:t>
            </a:r>
            <a:endParaRPr/>
          </a:p>
        </p:txBody>
      </p:sp>
      <p:pic>
        <p:nvPicPr>
          <p:cNvPr id="441" name="Google Shape;441;p55"/>
          <p:cNvPicPr preferRelativeResize="0"/>
          <p:nvPr/>
        </p:nvPicPr>
        <p:blipFill>
          <a:blip r:embed="rId3">
            <a:alphaModFix/>
          </a:blip>
          <a:stretch>
            <a:fillRect/>
          </a:stretch>
        </p:blipFill>
        <p:spPr>
          <a:xfrm>
            <a:off x="0" y="406475"/>
            <a:ext cx="9144003" cy="4045138"/>
          </a:xfrm>
          <a:prstGeom prst="rect">
            <a:avLst/>
          </a:prstGeom>
          <a:noFill/>
          <a:ln>
            <a:noFill/>
          </a:ln>
        </p:spPr>
      </p:pic>
      <p:sp>
        <p:nvSpPr>
          <p:cNvPr id="442" name="Google Shape;442;p55"/>
          <p:cNvSpPr txBox="1"/>
          <p:nvPr/>
        </p:nvSpPr>
        <p:spPr>
          <a:xfrm>
            <a:off x="189950" y="4654000"/>
            <a:ext cx="377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Spectrum analysis performed using Audacity</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6"/>
          <p:cNvSpPr txBox="1"/>
          <p:nvPr>
            <p:ph type="title"/>
          </p:nvPr>
        </p:nvSpPr>
        <p:spPr>
          <a:xfrm>
            <a:off x="0" y="0"/>
            <a:ext cx="8336400" cy="496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Proof of Concept System in Operation</a:t>
            </a:r>
            <a:endParaRPr/>
          </a:p>
        </p:txBody>
      </p:sp>
      <p:pic>
        <p:nvPicPr>
          <p:cNvPr id="448" name="Google Shape;448;p56" title="20230418_235703.mp4">
            <a:hlinkClick r:id="rId3"/>
          </p:cNvPr>
          <p:cNvPicPr preferRelativeResize="0"/>
          <p:nvPr/>
        </p:nvPicPr>
        <p:blipFill>
          <a:blip r:embed="rId4">
            <a:alphaModFix/>
          </a:blip>
          <a:stretch>
            <a:fillRect/>
          </a:stretch>
        </p:blipFill>
        <p:spPr>
          <a:xfrm>
            <a:off x="1762400" y="544925"/>
            <a:ext cx="5619200" cy="4214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1000"/>
                                        <p:tgtEl>
                                          <p:spTgt spid="4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7"/>
          <p:cNvSpPr/>
          <p:nvPr/>
        </p:nvSpPr>
        <p:spPr>
          <a:xfrm>
            <a:off x="1925" y="5800"/>
            <a:ext cx="9144000" cy="4074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7"/>
          <p:cNvSpPr txBox="1"/>
          <p:nvPr>
            <p:ph type="title"/>
          </p:nvPr>
        </p:nvSpPr>
        <p:spPr>
          <a:xfrm>
            <a:off x="311700" y="-63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Costs</a:t>
            </a:r>
            <a:endParaRPr/>
          </a:p>
        </p:txBody>
      </p:sp>
      <p:sp>
        <p:nvSpPr>
          <p:cNvPr id="455" name="Google Shape;455;p57"/>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6" name="Google Shape;456;p57"/>
          <p:cNvPicPr preferRelativeResize="0"/>
          <p:nvPr/>
        </p:nvPicPr>
        <p:blipFill>
          <a:blip r:embed="rId3">
            <a:alphaModFix/>
          </a:blip>
          <a:stretch>
            <a:fillRect/>
          </a:stretch>
        </p:blipFill>
        <p:spPr>
          <a:xfrm>
            <a:off x="311700" y="413200"/>
            <a:ext cx="2937650" cy="3575075"/>
          </a:xfrm>
          <a:prstGeom prst="rect">
            <a:avLst/>
          </a:prstGeom>
          <a:noFill/>
          <a:ln>
            <a:noFill/>
          </a:ln>
        </p:spPr>
      </p:pic>
      <p:pic>
        <p:nvPicPr>
          <p:cNvPr id="457" name="Google Shape;457;p57"/>
          <p:cNvPicPr preferRelativeResize="0"/>
          <p:nvPr/>
        </p:nvPicPr>
        <p:blipFill>
          <a:blip r:embed="rId4">
            <a:alphaModFix/>
          </a:blip>
          <a:stretch>
            <a:fillRect/>
          </a:stretch>
        </p:blipFill>
        <p:spPr>
          <a:xfrm>
            <a:off x="311700" y="3988275"/>
            <a:ext cx="8252926" cy="860625"/>
          </a:xfrm>
          <a:prstGeom prst="rect">
            <a:avLst/>
          </a:prstGeom>
          <a:noFill/>
          <a:ln>
            <a:noFill/>
          </a:ln>
        </p:spPr>
      </p:pic>
      <p:pic>
        <p:nvPicPr>
          <p:cNvPr id="458" name="Google Shape;458;p57"/>
          <p:cNvPicPr preferRelativeResize="0"/>
          <p:nvPr/>
        </p:nvPicPr>
        <p:blipFill>
          <a:blip r:embed="rId5">
            <a:alphaModFix/>
          </a:blip>
          <a:stretch>
            <a:fillRect/>
          </a:stretch>
        </p:blipFill>
        <p:spPr>
          <a:xfrm>
            <a:off x="4572000" y="1417925"/>
            <a:ext cx="1484450" cy="15656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GANTT Schedule</a:t>
            </a:r>
            <a:endParaRPr/>
          </a:p>
        </p:txBody>
      </p:sp>
      <p:pic>
        <p:nvPicPr>
          <p:cNvPr id="464" name="Google Shape;464;p58"/>
          <p:cNvPicPr preferRelativeResize="0"/>
          <p:nvPr/>
        </p:nvPicPr>
        <p:blipFill>
          <a:blip r:embed="rId3">
            <a:alphaModFix/>
          </a:blip>
          <a:stretch>
            <a:fillRect/>
          </a:stretch>
        </p:blipFill>
        <p:spPr>
          <a:xfrm>
            <a:off x="109388" y="1134938"/>
            <a:ext cx="8925225" cy="28736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Schedule continued</a:t>
            </a:r>
            <a:endParaRPr/>
          </a:p>
        </p:txBody>
      </p:sp>
      <p:pic>
        <p:nvPicPr>
          <p:cNvPr id="470" name="Google Shape;470;p59"/>
          <p:cNvPicPr preferRelativeResize="0"/>
          <p:nvPr/>
        </p:nvPicPr>
        <p:blipFill>
          <a:blip r:embed="rId3">
            <a:alphaModFix/>
          </a:blip>
          <a:stretch>
            <a:fillRect/>
          </a:stretch>
        </p:blipFill>
        <p:spPr>
          <a:xfrm>
            <a:off x="88300" y="1266925"/>
            <a:ext cx="8967398" cy="26096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Schedule continued</a:t>
            </a:r>
            <a:endParaRPr/>
          </a:p>
        </p:txBody>
      </p:sp>
      <p:pic>
        <p:nvPicPr>
          <p:cNvPr id="476" name="Google Shape;476;p60"/>
          <p:cNvPicPr preferRelativeResize="0"/>
          <p:nvPr/>
        </p:nvPicPr>
        <p:blipFill>
          <a:blip r:embed="rId3">
            <a:alphaModFix/>
          </a:blip>
          <a:stretch>
            <a:fillRect/>
          </a:stretch>
        </p:blipFill>
        <p:spPr>
          <a:xfrm>
            <a:off x="152400" y="1170125"/>
            <a:ext cx="8839204" cy="333196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pic>
        <p:nvPicPr>
          <p:cNvPr id="481" name="Google Shape;481;p61"/>
          <p:cNvPicPr preferRelativeResize="0"/>
          <p:nvPr/>
        </p:nvPicPr>
        <p:blipFill>
          <a:blip r:embed="rId3">
            <a:alphaModFix/>
          </a:blip>
          <a:stretch>
            <a:fillRect/>
          </a:stretch>
        </p:blipFill>
        <p:spPr>
          <a:xfrm>
            <a:off x="845475" y="0"/>
            <a:ext cx="7453039" cy="51435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graphicFrame>
        <p:nvGraphicFramePr>
          <p:cNvPr id="83" name="Google Shape;83;p17"/>
          <p:cNvGraphicFramePr/>
          <p:nvPr/>
        </p:nvGraphicFramePr>
        <p:xfrm>
          <a:off x="0" y="889000"/>
          <a:ext cx="3000000" cy="3000000"/>
        </p:xfrm>
        <a:graphic>
          <a:graphicData uri="http://schemas.openxmlformats.org/drawingml/2006/table">
            <a:tbl>
              <a:tblPr>
                <a:noFill/>
                <a:tableStyleId>{B679AF3A-E74A-4E53-B7B6-446024A6A765}</a:tableStyleId>
              </a:tblPr>
              <a:tblGrid>
                <a:gridCol w="1824000"/>
                <a:gridCol w="1213475"/>
                <a:gridCol w="2297675"/>
                <a:gridCol w="3094900"/>
                <a:gridCol w="713950"/>
              </a:tblGrid>
              <a:tr h="609575">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Requirement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Problem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791375">
                <a:tc>
                  <a:txBody>
                    <a:bodyPr/>
                    <a:lstStyle/>
                    <a:p>
                      <a:pPr indent="0" lvl="0" marL="0" rtl="0" algn="l">
                        <a:spcBef>
                          <a:spcPts val="0"/>
                        </a:spcBef>
                        <a:spcAft>
                          <a:spcPts val="0"/>
                        </a:spcAft>
                        <a:buNone/>
                      </a:pPr>
                      <a:r>
                        <a:rPr lang="en">
                          <a:solidFill>
                            <a:schemeClr val="dk1"/>
                          </a:solidFill>
                        </a:rPr>
                        <a:t>Operations software derived requirements (spectrum, FFT) need to be fixed.</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OP Software derived requirement</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Figure out the correct radio spectrum, and if we are going to implement an FFT and put these requirements in.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Yes</a:t>
                      </a:r>
                      <a:endParaRPr/>
                    </a:p>
                  </a:txBody>
                  <a:tcPr marT="91425" marB="91425" marR="91425" marL="91425">
                    <a:lnT cap="flat" cmpd="sng" w="9525">
                      <a:solidFill>
                        <a:schemeClr val="dk1"/>
                      </a:solidFill>
                      <a:prstDash val="solid"/>
                      <a:round/>
                      <a:headEnd len="sm" w="sm" type="none"/>
                      <a:tailEnd len="sm" w="sm" type="none"/>
                    </a:lnT>
                  </a:tcPr>
                </a:tc>
              </a:tr>
              <a:tr h="396200">
                <a:tc>
                  <a:txBody>
                    <a:bodyPr/>
                    <a:lstStyle/>
                    <a:p>
                      <a:pPr indent="0" lvl="0" marL="0" rtl="0" algn="l">
                        <a:spcBef>
                          <a:spcPts val="0"/>
                        </a:spcBef>
                        <a:spcAft>
                          <a:spcPts val="0"/>
                        </a:spcAft>
                        <a:buNone/>
                      </a:pPr>
                      <a:r>
                        <a:rPr lang="en">
                          <a:solidFill>
                            <a:schemeClr val="dk1"/>
                          </a:solidFill>
                        </a:rPr>
                        <a:t>Risks (give top 5) should have likelihood and consequence</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rPr lang="en"/>
                        <a:t>There are no risks involved, and the few we had did not have a consequence or a probability attached. </a:t>
                      </a:r>
                      <a:endParaRPr/>
                    </a:p>
                  </a:txBody>
                  <a:tcPr marT="91425" marB="91425" marR="91425" marL="91425"/>
                </a:tc>
                <a:tc>
                  <a:txBody>
                    <a:bodyPr/>
                    <a:lstStyle/>
                    <a:p>
                      <a:pPr indent="0" lvl="0" marL="0" rtl="0" algn="l">
                        <a:spcBef>
                          <a:spcPts val="0"/>
                        </a:spcBef>
                        <a:spcAft>
                          <a:spcPts val="0"/>
                        </a:spcAft>
                        <a:buNone/>
                      </a:pPr>
                      <a:r>
                        <a:rPr lang="en"/>
                        <a:t>Figure out what our risks are, how they could affect our project, and how to mitigate them. </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r h="1253050">
                <a:tc>
                  <a:txBody>
                    <a:bodyPr/>
                    <a:lstStyle/>
                    <a:p>
                      <a:pPr indent="0" lvl="0" marL="0" rtl="0" algn="l">
                        <a:spcBef>
                          <a:spcPts val="0"/>
                        </a:spcBef>
                        <a:spcAft>
                          <a:spcPts val="0"/>
                        </a:spcAft>
                        <a:buNone/>
                      </a:pPr>
                      <a:r>
                        <a:rPr lang="en">
                          <a:solidFill>
                            <a:schemeClr val="dk1"/>
                          </a:solidFill>
                        </a:rPr>
                        <a:t>Make a power down sequence, so that the system is ready for an emergency stop. </a:t>
                      </a:r>
                      <a:endParaRPr/>
                    </a:p>
                  </a:txBody>
                  <a:tcPr marT="91425" marB="91425" marR="91425" marL="91425"/>
                </a:tc>
                <a:tc>
                  <a:txBody>
                    <a:bodyPr/>
                    <a:lstStyle/>
                    <a:p>
                      <a:pPr indent="0" lvl="0" marL="0" rtl="0" algn="l">
                        <a:spcBef>
                          <a:spcPts val="0"/>
                        </a:spcBef>
                        <a:spcAft>
                          <a:spcPts val="0"/>
                        </a:spcAft>
                        <a:buNone/>
                      </a:pPr>
                      <a:r>
                        <a:rPr lang="en"/>
                        <a:t>N/A</a:t>
                      </a:r>
                      <a:endParaRPr/>
                    </a:p>
                  </a:txBody>
                  <a:tcPr marT="91425" marB="91425" marR="91425" marL="91425"/>
                </a:tc>
                <a:tc>
                  <a:txBody>
                    <a:bodyPr/>
                    <a:lstStyle/>
                    <a:p>
                      <a:pPr indent="0" lvl="0" marL="0" rtl="0" algn="l">
                        <a:spcBef>
                          <a:spcPts val="0"/>
                        </a:spcBef>
                        <a:spcAft>
                          <a:spcPts val="0"/>
                        </a:spcAft>
                        <a:buNone/>
                      </a:pPr>
                      <a:r>
                        <a:rPr lang="en"/>
                        <a:t>The Emergency switch to be added could damage the computer if not properly implemented.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Figure out a way to prepare the computer for a forced shut down so that it is not destroyed. </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bl>
          </a:graphicData>
        </a:graphic>
      </p:graphicFrame>
      <p:sp>
        <p:nvSpPr>
          <p:cNvPr id="84" name="Google Shape;84;p17"/>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txBox="1"/>
          <p:nvPr>
            <p:ph type="title"/>
          </p:nvPr>
        </p:nvSpPr>
        <p:spPr>
          <a:xfrm>
            <a:off x="313625" y="235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PDR </a:t>
            </a:r>
            <a:r>
              <a:rPr lang="en"/>
              <a:t>Actions Cot.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2"/>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2"/>
          <p:cNvSpPr txBox="1"/>
          <p:nvPr>
            <p:ph type="title"/>
          </p:nvPr>
        </p:nvSpPr>
        <p:spPr>
          <a:xfrm>
            <a:off x="311700" y="25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t>
            </a:r>
            <a:r>
              <a:rPr lang="en"/>
              <a:t>DR Actions Table</a:t>
            </a:r>
            <a:endParaRPr/>
          </a:p>
        </p:txBody>
      </p:sp>
      <p:graphicFrame>
        <p:nvGraphicFramePr>
          <p:cNvPr id="488" name="Google Shape;488;p62"/>
          <p:cNvGraphicFramePr/>
          <p:nvPr/>
        </p:nvGraphicFramePr>
        <p:xfrm>
          <a:off x="0" y="889000"/>
          <a:ext cx="3000000" cy="3000000"/>
        </p:xfrm>
        <a:graphic>
          <a:graphicData uri="http://schemas.openxmlformats.org/drawingml/2006/table">
            <a:tbl>
              <a:tblPr>
                <a:noFill/>
                <a:tableStyleId>{B679AF3A-E74A-4E53-B7B6-446024A6A765}</a:tableStyleId>
              </a:tblPr>
              <a:tblGrid>
                <a:gridCol w="3282150"/>
                <a:gridCol w="1469375"/>
                <a:gridCol w="2181700"/>
                <a:gridCol w="1490100"/>
                <a:gridCol w="720675"/>
              </a:tblGrid>
              <a:tr h="511850">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Requirement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Existing documentation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750950">
                <a:tc>
                  <a:txBody>
                    <a:bodyPr/>
                    <a:lstStyle/>
                    <a:p>
                      <a:pPr indent="0" lvl="0" marL="0" rtl="0" algn="l">
                        <a:spcBef>
                          <a:spcPts val="0"/>
                        </a:spcBef>
                        <a:spcAft>
                          <a:spcPts val="0"/>
                        </a:spcAft>
                        <a:buClr>
                          <a:schemeClr val="dk1"/>
                        </a:buClr>
                        <a:buSzPts val="1100"/>
                        <a:buFont typeface="Arial"/>
                        <a:buNone/>
                      </a:pPr>
                      <a:r>
                        <a:rPr lang="en">
                          <a:solidFill>
                            <a:schemeClr val="dk1"/>
                          </a:solidFill>
                        </a:rPr>
                        <a:t>Make a physical drawing for this system so that we can flesh out the system.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closed</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r>
              <a:tr h="750950">
                <a:tc>
                  <a:txBody>
                    <a:bodyPr/>
                    <a:lstStyle/>
                    <a:p>
                      <a:pPr indent="0" lvl="0" marL="0" rtl="0" algn="l">
                        <a:spcBef>
                          <a:spcPts val="0"/>
                        </a:spcBef>
                        <a:spcAft>
                          <a:spcPts val="0"/>
                        </a:spcAft>
                        <a:buClr>
                          <a:schemeClr val="dk1"/>
                        </a:buClr>
                        <a:buSzPts val="1100"/>
                        <a:buFont typeface="Arial"/>
                        <a:buNone/>
                      </a:pPr>
                      <a:r>
                        <a:rPr lang="en"/>
                        <a:t>Account for GPS antenna position so that it does not degrade the GPS signal strength</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871675">
                <a:tc>
                  <a:txBody>
                    <a:bodyPr/>
                    <a:lstStyle/>
                    <a:p>
                      <a:pPr indent="0" lvl="0" marL="0" rtl="0" algn="l">
                        <a:spcBef>
                          <a:spcPts val="0"/>
                        </a:spcBef>
                        <a:spcAft>
                          <a:spcPts val="0"/>
                        </a:spcAft>
                        <a:buNone/>
                      </a:pPr>
                      <a:r>
                        <a:rPr lang="en"/>
                        <a:t>Figure out how to tell which direction is North</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225125">
                <a:tc>
                  <a:txBody>
                    <a:bodyPr/>
                    <a:lstStyle/>
                    <a:p>
                      <a:pPr indent="0" lvl="0" marL="0" rtl="0" algn="l">
                        <a:spcBef>
                          <a:spcPts val="0"/>
                        </a:spcBef>
                        <a:spcAft>
                          <a:spcPts val="0"/>
                        </a:spcAft>
                        <a:buNone/>
                      </a:pPr>
                      <a:r>
                        <a:rPr lang="en"/>
                        <a:t>Solve issue with device used for execution of software (windows or mac), solve uml </a:t>
                      </a:r>
                      <a:r>
                        <a:rPr lang="en"/>
                        <a:t>sequence</a:t>
                      </a:r>
                      <a:r>
                        <a:rPr lang="en"/>
                        <a:t> on slide 16</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graphicFrame>
        <p:nvGraphicFramePr>
          <p:cNvPr id="493" name="Google Shape;493;p63"/>
          <p:cNvGraphicFramePr/>
          <p:nvPr/>
        </p:nvGraphicFramePr>
        <p:xfrm>
          <a:off x="0" y="-10"/>
          <a:ext cx="3000000" cy="3000000"/>
        </p:xfrm>
        <a:graphic>
          <a:graphicData uri="http://schemas.openxmlformats.org/drawingml/2006/table">
            <a:tbl>
              <a:tblPr>
                <a:noFill/>
                <a:tableStyleId>{B679AF3A-E74A-4E53-B7B6-446024A6A765}</a:tableStyleId>
              </a:tblPr>
              <a:tblGrid>
                <a:gridCol w="2770250"/>
                <a:gridCol w="1370350"/>
                <a:gridCol w="2068850"/>
                <a:gridCol w="1239675"/>
                <a:gridCol w="1694875"/>
              </a:tblGrid>
              <a:tr h="399450">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Open/Closed</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Existing documentation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673450">
                <a:tc>
                  <a:txBody>
                    <a:bodyPr/>
                    <a:lstStyle/>
                    <a:p>
                      <a:pPr indent="0" lvl="0" marL="0" rtl="0" algn="l">
                        <a:spcBef>
                          <a:spcPts val="0"/>
                        </a:spcBef>
                        <a:spcAft>
                          <a:spcPts val="0"/>
                        </a:spcAft>
                        <a:buNone/>
                      </a:pPr>
                      <a:r>
                        <a:rPr lang="en"/>
                        <a:t>Clear up the mount/computer controller on slide 17</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closed</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r>
              <a:tr h="790150">
                <a:tc>
                  <a:txBody>
                    <a:bodyPr/>
                    <a:lstStyle/>
                    <a:p>
                      <a:pPr indent="0" lvl="0" marL="0" rtl="0" algn="l">
                        <a:spcBef>
                          <a:spcPts val="0"/>
                        </a:spcBef>
                        <a:spcAft>
                          <a:spcPts val="0"/>
                        </a:spcAft>
                        <a:buNone/>
                      </a:pPr>
                      <a:r>
                        <a:rPr lang="en"/>
                        <a:t>Make mount / computer sequence diagram ( create deeper level of UML)</a:t>
                      </a:r>
                      <a:endParaRPr/>
                    </a:p>
                  </a:txBody>
                  <a:tcPr marT="91425" marB="91425" marR="91425" marL="91425"/>
                </a:tc>
                <a:tc>
                  <a:txBody>
                    <a:bodyPr/>
                    <a:lstStyle/>
                    <a:p>
                      <a:pPr indent="0" lvl="0" marL="0" rtl="0" algn="l">
                        <a:spcBef>
                          <a:spcPts val="0"/>
                        </a:spcBef>
                        <a:spcAft>
                          <a:spcPts val="0"/>
                        </a:spcAft>
                        <a:buNone/>
                      </a:pPr>
                      <a:r>
                        <a:rPr lang="en"/>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0425">
                <a:tc>
                  <a:txBody>
                    <a:bodyPr/>
                    <a:lstStyle/>
                    <a:p>
                      <a:pPr indent="0" lvl="0" marL="0" rtl="0" algn="l">
                        <a:spcBef>
                          <a:spcPts val="0"/>
                        </a:spcBef>
                        <a:spcAft>
                          <a:spcPts val="0"/>
                        </a:spcAft>
                        <a:buNone/>
                      </a:pPr>
                      <a:r>
                        <a:rPr lang="en"/>
                        <a:t>Clear up the devices on slide 18</a:t>
                      </a:r>
                      <a:endParaRPr/>
                    </a:p>
                  </a:txBody>
                  <a:tcPr marT="91425" marB="91425" marR="91425" marL="91425"/>
                </a:tc>
                <a:tc>
                  <a:txBody>
                    <a:bodyPr/>
                    <a:lstStyle/>
                    <a:p>
                      <a:pPr indent="0" lvl="0" marL="0" rtl="0" algn="l">
                        <a:spcBef>
                          <a:spcPts val="0"/>
                        </a:spcBef>
                        <a:spcAft>
                          <a:spcPts val="0"/>
                        </a:spcAft>
                        <a:buNone/>
                      </a:pPr>
                      <a:r>
                        <a:rPr lang="en"/>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609600">
                <a:tc>
                  <a:txBody>
                    <a:bodyPr/>
                    <a:lstStyle/>
                    <a:p>
                      <a:pPr indent="0" lvl="0" marL="0" rtl="0" algn="l">
                        <a:spcBef>
                          <a:spcPts val="0"/>
                        </a:spcBef>
                        <a:spcAft>
                          <a:spcPts val="0"/>
                        </a:spcAft>
                        <a:buNone/>
                      </a:pPr>
                      <a:r>
                        <a:rPr lang="en"/>
                        <a:t>Is </a:t>
                      </a:r>
                      <a:r>
                        <a:rPr lang="en"/>
                        <a:t>the updating of the mount going to be continuous? Go more in depth with this. All of the commands for the slewing of the mount should be much more defined. Determine the accuracy of the slew rate of the mount. </a:t>
                      </a:r>
                      <a:endParaRPr/>
                    </a:p>
                  </a:txBody>
                  <a:tcPr marT="91425" marB="91425" marR="91425" marL="91425"/>
                </a:tc>
                <a:tc>
                  <a:txBody>
                    <a:bodyPr/>
                    <a:lstStyle/>
                    <a:p>
                      <a:pPr indent="0" lvl="0" marL="0" rtl="0" algn="l">
                        <a:spcBef>
                          <a:spcPts val="0"/>
                        </a:spcBef>
                        <a:spcAft>
                          <a:spcPts val="0"/>
                        </a:spcAft>
                        <a:buNone/>
                      </a:pPr>
                      <a:r>
                        <a:rPr lang="en"/>
                        <a:t>open</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072275">
                <a:tc>
                  <a:txBody>
                    <a:bodyPr/>
                    <a:lstStyle/>
                    <a:p>
                      <a:pPr indent="0" lvl="0" marL="0" rtl="0" algn="l">
                        <a:spcBef>
                          <a:spcPts val="0"/>
                        </a:spcBef>
                        <a:spcAft>
                          <a:spcPts val="0"/>
                        </a:spcAft>
                        <a:buNone/>
                      </a:pPr>
                      <a:r>
                        <a:rPr lang="en"/>
                        <a:t>Determine how to keep something from interfering with the rotator movement. Find the IP rating for the mount/controller.</a:t>
                      </a:r>
                      <a:endParaRPr/>
                    </a:p>
                    <a:p>
                      <a:pPr indent="0" lvl="0" marL="0" rtl="0" algn="l">
                        <a:spcBef>
                          <a:spcPts val="0"/>
                        </a:spcBef>
                        <a:spcAft>
                          <a:spcPts val="0"/>
                        </a:spcAft>
                        <a:buNone/>
                      </a:pPr>
                      <a:r>
                        <a:rPr lang="en"/>
                        <a:t>  </a:t>
                      </a:r>
                      <a:endParaRPr/>
                    </a:p>
                  </a:txBody>
                  <a:tcPr marT="91425" marB="91425" marR="91425" marL="91425"/>
                </a:tc>
                <a:tc>
                  <a:txBody>
                    <a:bodyPr/>
                    <a:lstStyle/>
                    <a:p>
                      <a:pPr indent="0" lvl="0" marL="0" rtl="0" algn="l">
                        <a:spcBef>
                          <a:spcPts val="0"/>
                        </a:spcBef>
                        <a:spcAft>
                          <a:spcPts val="0"/>
                        </a:spcAft>
                        <a:buNone/>
                      </a:pPr>
                      <a:r>
                        <a:rPr lang="en"/>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graphicFrame>
        <p:nvGraphicFramePr>
          <p:cNvPr id="498" name="Google Shape;498;p64"/>
          <p:cNvGraphicFramePr/>
          <p:nvPr/>
        </p:nvGraphicFramePr>
        <p:xfrm>
          <a:off x="0" y="-10"/>
          <a:ext cx="3000000" cy="3000000"/>
        </p:xfrm>
        <a:graphic>
          <a:graphicData uri="http://schemas.openxmlformats.org/drawingml/2006/table">
            <a:tbl>
              <a:tblPr>
                <a:noFill/>
                <a:tableStyleId>{B679AF3A-E74A-4E53-B7B6-446024A6A765}</a:tableStyleId>
              </a:tblPr>
              <a:tblGrid>
                <a:gridCol w="2778475"/>
                <a:gridCol w="1254775"/>
                <a:gridCol w="1994575"/>
                <a:gridCol w="1421300"/>
                <a:gridCol w="1694875"/>
              </a:tblGrid>
              <a:tr h="357500">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highlight>
                            <a:schemeClr val="accent4"/>
                          </a:highlight>
                        </a:rPr>
                        <a:t>Open/Closed</a:t>
                      </a:r>
                      <a:endParaRPr>
                        <a:solidFill>
                          <a:schemeClr val="dk1"/>
                        </a:solidFill>
                        <a:highlight>
                          <a:schemeClr val="accent4"/>
                        </a:highlight>
                      </a:endParaRPr>
                    </a:p>
                    <a:p>
                      <a:pPr indent="0" lvl="0" marL="0" rtl="0" algn="l">
                        <a:spcBef>
                          <a:spcPts val="0"/>
                        </a:spcBef>
                        <a:spcAft>
                          <a:spcPts val="0"/>
                        </a:spcAft>
                        <a:buNone/>
                      </a:pPr>
                      <a:r>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Existing documentation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824875">
                <a:tc>
                  <a:txBody>
                    <a:bodyPr/>
                    <a:lstStyle/>
                    <a:p>
                      <a:pPr indent="0" lvl="0" marL="0" rtl="0" algn="l">
                        <a:spcBef>
                          <a:spcPts val="0"/>
                        </a:spcBef>
                        <a:spcAft>
                          <a:spcPts val="0"/>
                        </a:spcAft>
                        <a:buNone/>
                      </a:pPr>
                      <a:r>
                        <a:rPr lang="en"/>
                        <a:t>Make a diagram of what the system will look like once it is set up.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closed</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r>
              <a:tr h="901250">
                <a:tc>
                  <a:txBody>
                    <a:bodyPr/>
                    <a:lstStyle/>
                    <a:p>
                      <a:pPr indent="0" lvl="0" marL="0" rtl="0" algn="l">
                        <a:spcBef>
                          <a:spcPts val="0"/>
                        </a:spcBef>
                        <a:spcAft>
                          <a:spcPts val="0"/>
                        </a:spcAft>
                        <a:buNone/>
                      </a:pPr>
                      <a:r>
                        <a:rPr lang="en"/>
                        <a:t>Figure out the torque that the tripod can support. (Physical testing)</a:t>
                      </a:r>
                      <a:endParaRPr/>
                    </a:p>
                  </a:txBody>
                  <a:tcPr marT="91425" marB="91425" marR="91425" marL="91425"/>
                </a:tc>
                <a:tc>
                  <a:txBody>
                    <a:bodyPr/>
                    <a:lstStyle/>
                    <a:p>
                      <a:pPr indent="0" lvl="0" marL="0" rtl="0" algn="l">
                        <a:spcBef>
                          <a:spcPts val="0"/>
                        </a:spcBef>
                        <a:spcAft>
                          <a:spcPts val="0"/>
                        </a:spcAft>
                        <a:buNone/>
                      </a:pPr>
                      <a:r>
                        <a:rPr lang="en"/>
                        <a:t>open</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677625">
                <a:tc>
                  <a:txBody>
                    <a:bodyPr/>
                    <a:lstStyle/>
                    <a:p>
                      <a:pPr indent="0" lvl="0" marL="0" rtl="0" algn="l">
                        <a:spcBef>
                          <a:spcPts val="0"/>
                        </a:spcBef>
                        <a:spcAft>
                          <a:spcPts val="0"/>
                        </a:spcAft>
                        <a:buNone/>
                      </a:pPr>
                      <a:r>
                        <a:rPr lang="en"/>
                        <a:t>Make a list of tests to test the entire system(acceptance test plan).(Should be the thing we </a:t>
                      </a:r>
                      <a:r>
                        <a:rPr lang="en"/>
                        <a:t>submitted to Mrs. Stover) The flow diagram should reference that assignment. Put in a slide for each subsystem. </a:t>
                      </a:r>
                      <a:endParaRPr/>
                    </a:p>
                  </a:txBody>
                  <a:tcPr marT="91425" marB="91425" marR="91425" marL="91425"/>
                </a:tc>
                <a:tc>
                  <a:txBody>
                    <a:bodyPr/>
                    <a:lstStyle/>
                    <a:p>
                      <a:pPr indent="0" lvl="0" marL="0" rtl="0" algn="l">
                        <a:spcBef>
                          <a:spcPts val="0"/>
                        </a:spcBef>
                        <a:spcAft>
                          <a:spcPts val="0"/>
                        </a:spcAft>
                        <a:buNone/>
                      </a:pPr>
                      <a:r>
                        <a:rPr lang="en"/>
                        <a:t>open</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343550">
                <a:tc>
                  <a:txBody>
                    <a:bodyPr/>
                    <a:lstStyle/>
                    <a:p>
                      <a:pPr indent="0" lvl="0" marL="0" rtl="0" algn="l">
                        <a:spcBef>
                          <a:spcPts val="0"/>
                        </a:spcBef>
                        <a:spcAft>
                          <a:spcPts val="0"/>
                        </a:spcAft>
                        <a:buClr>
                          <a:schemeClr val="dk1"/>
                        </a:buClr>
                        <a:buSzPts val="1100"/>
                        <a:buFont typeface="Arial"/>
                        <a:buNone/>
                      </a:pPr>
                      <a:r>
                        <a:rPr lang="en">
                          <a:solidFill>
                            <a:schemeClr val="dk1"/>
                          </a:solidFill>
                        </a:rPr>
                        <a:t>Make slide 10 more clear(ten minutes of continuous recording, hour of storage).</a:t>
                      </a:r>
                      <a:endParaRPr>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graphicFrame>
        <p:nvGraphicFramePr>
          <p:cNvPr id="503" name="Google Shape;503;p65"/>
          <p:cNvGraphicFramePr/>
          <p:nvPr/>
        </p:nvGraphicFramePr>
        <p:xfrm>
          <a:off x="0" y="-10"/>
          <a:ext cx="3000000" cy="3000000"/>
        </p:xfrm>
        <a:graphic>
          <a:graphicData uri="http://schemas.openxmlformats.org/drawingml/2006/table">
            <a:tbl>
              <a:tblPr>
                <a:noFill/>
                <a:tableStyleId>{B679AF3A-E74A-4E53-B7B6-446024A6A765}</a:tableStyleId>
              </a:tblPr>
              <a:tblGrid>
                <a:gridCol w="1837325"/>
                <a:gridCol w="1271275"/>
                <a:gridCol w="1490925"/>
                <a:gridCol w="2849600"/>
                <a:gridCol w="1694875"/>
              </a:tblGrid>
              <a:tr h="489125">
                <a:tc>
                  <a:txBody>
                    <a:bodyPr/>
                    <a:lstStyle/>
                    <a:p>
                      <a:pPr indent="0" lvl="0" marL="0" rtl="0" algn="l">
                        <a:spcBef>
                          <a:spcPts val="0"/>
                        </a:spcBef>
                        <a:spcAft>
                          <a:spcPts val="0"/>
                        </a:spcAft>
                        <a:buNone/>
                      </a:pPr>
                      <a:r>
                        <a:rPr lang="en">
                          <a:highlight>
                            <a:schemeClr val="accent4"/>
                          </a:highlight>
                        </a:rPr>
                        <a:t>Action #</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rgbClr val="11111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highlight>
                            <a:schemeClr val="accent4"/>
                          </a:highlight>
                        </a:rPr>
                        <a:t>Open/Closed</a:t>
                      </a:r>
                      <a:endParaRPr>
                        <a:solidFill>
                          <a:schemeClr val="dk1"/>
                        </a:solidFill>
                        <a:highlight>
                          <a:schemeClr val="accent4"/>
                        </a:highlight>
                      </a:endParaRPr>
                    </a:p>
                    <a:p>
                      <a:pPr indent="0" lvl="0" marL="0" rtl="0" algn="l">
                        <a:spcBef>
                          <a:spcPts val="0"/>
                        </a:spcBef>
                        <a:spcAft>
                          <a:spcPts val="0"/>
                        </a:spcAft>
                        <a:buNone/>
                      </a:pPr>
                      <a:r>
                        <a:t/>
                      </a:r>
                      <a:endParaRPr>
                        <a:highlight>
                          <a:schemeClr val="accent4"/>
                        </a:highlight>
                      </a:endParaRPr>
                    </a:p>
                  </a:txBody>
                  <a:tcPr marT="91425" marB="91425" marR="91425" marL="91425">
                    <a:lnL cap="flat" cmpd="sng" w="9525">
                      <a:solidFill>
                        <a:srgbClr val="1111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11111"/>
                      </a:solidFill>
                      <a:prstDash val="solid"/>
                      <a:round/>
                      <a:headEnd len="sm" w="sm" type="none"/>
                      <a:tailEnd len="sm" w="sm" type="none"/>
                    </a:lnT>
                    <a:lnB cap="flat" cmpd="sng" w="9525">
                      <a:solidFill>
                        <a:srgbClr val="11111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Existing documentation </a:t>
                      </a:r>
                      <a:endParaRPr>
                        <a:highlight>
                          <a:schemeClr val="accent4"/>
                        </a:highlight>
                      </a:endParaRPr>
                    </a:p>
                  </a:txBody>
                  <a:tcPr marT="91425" marB="91425" marR="91425" marL="91425">
                    <a:lnL cap="flat" cmpd="sng" w="9525">
                      <a:solidFill>
                        <a:srgbClr val="000000"/>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Plan to fix</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a:highlight>
                            <a:schemeClr val="accent4"/>
                          </a:highlight>
                        </a:rPr>
                        <a:t>Fixed</a:t>
                      </a:r>
                      <a:endParaRPr>
                        <a:highlight>
                          <a:schemeClr val="accent4"/>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1054725">
                <a:tc>
                  <a:txBody>
                    <a:bodyPr/>
                    <a:lstStyle/>
                    <a:p>
                      <a:pPr indent="0" lvl="0" marL="0" rtl="0" algn="l">
                        <a:spcBef>
                          <a:spcPts val="0"/>
                        </a:spcBef>
                        <a:spcAft>
                          <a:spcPts val="0"/>
                        </a:spcAft>
                        <a:buNone/>
                      </a:pPr>
                      <a:r>
                        <a:rPr lang="en"/>
                        <a:t>Reference test plan for test procedure</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a:t>open</a:t>
                      </a:r>
                      <a:endParaRPr/>
                    </a:p>
                  </a:txBody>
                  <a:tcPr marT="91425" marB="91425" marR="91425" marL="91425">
                    <a:lnT cap="flat" cmpd="sng" w="9525">
                      <a:solidFill>
                        <a:srgbClr val="11111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r>
              <a:tr h="961950">
                <a:tc>
                  <a:txBody>
                    <a:bodyPr/>
                    <a:lstStyle/>
                    <a:p>
                      <a:pPr indent="0" lvl="0" marL="0" rtl="0" algn="l">
                        <a:spcBef>
                          <a:spcPts val="0"/>
                        </a:spcBef>
                        <a:spcAft>
                          <a:spcPts val="0"/>
                        </a:spcAft>
                        <a:buNone/>
                      </a:pPr>
                      <a:r>
                        <a:rPr lang="en"/>
                        <a:t>Ask Dr. Ellingson about </a:t>
                      </a:r>
                      <a:r>
                        <a:rPr lang="en"/>
                        <a:t>power</a:t>
                      </a:r>
                      <a:r>
                        <a:rPr lang="en"/>
                        <a:t> control from the computer. </a:t>
                      </a:r>
                      <a:endParaRPr/>
                    </a:p>
                  </a:txBody>
                  <a:tcPr marT="91425" marB="91425" marR="91425" marL="91425"/>
                </a:tc>
                <a:tc>
                  <a:txBody>
                    <a:bodyPr/>
                    <a:lstStyle/>
                    <a:p>
                      <a:pPr indent="0" lvl="0" marL="0" rtl="0" algn="l">
                        <a:spcBef>
                          <a:spcPts val="0"/>
                        </a:spcBef>
                        <a:spcAft>
                          <a:spcPts val="0"/>
                        </a:spcAft>
                        <a:buNone/>
                      </a:pPr>
                      <a:r>
                        <a:rPr lang="en"/>
                        <a:t>closed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889750">
                <a:tc>
                  <a:txBody>
                    <a:bodyPr/>
                    <a:lstStyle/>
                    <a:p>
                      <a:pPr indent="0" lvl="0" marL="0" rtl="0" algn="l">
                        <a:spcBef>
                          <a:spcPts val="0"/>
                        </a:spcBef>
                        <a:spcAft>
                          <a:spcPts val="0"/>
                        </a:spcAft>
                        <a:buNone/>
                      </a:pPr>
                      <a:r>
                        <a:rPr lang="en"/>
                        <a:t>Talk to Mrs. Stover about the schedule.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txBox="1"/>
          <p:nvPr>
            <p:ph type="title"/>
          </p:nvPr>
        </p:nvSpPr>
        <p:spPr>
          <a:xfrm>
            <a:off x="311700" y="1610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System Architecture Diagram with I/O</a:t>
            </a:r>
            <a:endParaRPr/>
          </a:p>
        </p:txBody>
      </p:sp>
      <p:sp>
        <p:nvSpPr>
          <p:cNvPr id="92" name="Google Shape;92;p18"/>
          <p:cNvSpPr txBox="1"/>
          <p:nvPr/>
        </p:nvSpPr>
        <p:spPr>
          <a:xfrm>
            <a:off x="114500" y="1004050"/>
            <a:ext cx="8067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Blue boxes represent subsystems</a:t>
            </a:r>
            <a:endParaRPr/>
          </a:p>
          <a:p>
            <a:pPr indent="0" lvl="0" marL="0" rtl="0" algn="l">
              <a:spcBef>
                <a:spcPts val="0"/>
              </a:spcBef>
              <a:spcAft>
                <a:spcPts val="0"/>
              </a:spcAft>
              <a:buNone/>
            </a:pPr>
            <a:r>
              <a:rPr lang="en"/>
              <a:t>Red circles represent external inputs</a:t>
            </a:r>
            <a:endParaRPr/>
          </a:p>
        </p:txBody>
      </p:sp>
      <p:sp>
        <p:nvSpPr>
          <p:cNvPr id="93" name="Google Shape;93;p18"/>
          <p:cNvSpPr/>
          <p:nvPr/>
        </p:nvSpPr>
        <p:spPr>
          <a:xfrm>
            <a:off x="114100" y="1013725"/>
            <a:ext cx="3057900" cy="572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 name="Google Shape;94;p18"/>
          <p:cNvPicPr preferRelativeResize="0"/>
          <p:nvPr/>
        </p:nvPicPr>
        <p:blipFill>
          <a:blip r:embed="rId3">
            <a:alphaModFix/>
          </a:blip>
          <a:stretch>
            <a:fillRect/>
          </a:stretch>
        </p:blipFill>
        <p:spPr>
          <a:xfrm>
            <a:off x="0" y="1674625"/>
            <a:ext cx="9143999" cy="2971681"/>
          </a:xfrm>
          <a:prstGeom prst="rect">
            <a:avLst/>
          </a:prstGeom>
          <a:noFill/>
          <a:ln>
            <a:noFill/>
          </a:ln>
        </p:spPr>
      </p:pic>
      <p:sp>
        <p:nvSpPr>
          <p:cNvPr id="95" name="Google Shape;95;p18"/>
          <p:cNvSpPr txBox="1"/>
          <p:nvPr/>
        </p:nvSpPr>
        <p:spPr>
          <a:xfrm>
            <a:off x="7914850" y="5197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*Same As PDR </a:t>
            </a:r>
            <a:endParaRPr sz="12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p:nvPr/>
        </p:nvSpPr>
        <p:spPr>
          <a:xfrm>
            <a:off x="1925" y="5800"/>
            <a:ext cx="9144000" cy="6285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txBox="1"/>
          <p:nvPr>
            <p:ph type="title"/>
          </p:nvPr>
        </p:nvSpPr>
        <p:spPr>
          <a:xfrm>
            <a:off x="311700" y="33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Sequence/Flow Diagram with Interfaces</a:t>
            </a:r>
            <a:endParaRPr/>
          </a:p>
        </p:txBody>
      </p:sp>
      <p:sp>
        <p:nvSpPr>
          <p:cNvPr id="102" name="Google Shape;102;p19"/>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3" name="Google Shape;103;p19"/>
          <p:cNvPicPr preferRelativeResize="0"/>
          <p:nvPr/>
        </p:nvPicPr>
        <p:blipFill>
          <a:blip r:embed="rId3">
            <a:alphaModFix/>
          </a:blip>
          <a:stretch>
            <a:fillRect/>
          </a:stretch>
        </p:blipFill>
        <p:spPr>
          <a:xfrm>
            <a:off x="626725" y="606400"/>
            <a:ext cx="7356288" cy="4637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p:nvPr/>
        </p:nvSpPr>
        <p:spPr>
          <a:xfrm>
            <a:off x="1925" y="5800"/>
            <a:ext cx="2599800" cy="961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txBox="1"/>
          <p:nvPr>
            <p:ph type="title"/>
          </p:nvPr>
        </p:nvSpPr>
        <p:spPr>
          <a:xfrm>
            <a:off x="1925" y="5800"/>
            <a:ext cx="2366100" cy="541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Concept of Operations</a:t>
            </a:r>
            <a:endParaRPr/>
          </a:p>
        </p:txBody>
      </p:sp>
      <p:sp>
        <p:nvSpPr>
          <p:cNvPr id="110" name="Google Shape;110;p20"/>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20"/>
          <p:cNvPicPr preferRelativeResize="0"/>
          <p:nvPr/>
        </p:nvPicPr>
        <p:blipFill>
          <a:blip r:embed="rId3">
            <a:alphaModFix/>
          </a:blip>
          <a:stretch>
            <a:fillRect/>
          </a:stretch>
        </p:blipFill>
        <p:spPr>
          <a:xfrm>
            <a:off x="821138" y="52662"/>
            <a:ext cx="7501726" cy="5038075"/>
          </a:xfrm>
          <a:prstGeom prst="rect">
            <a:avLst/>
          </a:prstGeom>
          <a:noFill/>
          <a:ln>
            <a:noFill/>
          </a:ln>
        </p:spPr>
      </p:pic>
      <p:sp>
        <p:nvSpPr>
          <p:cNvPr id="112" name="Google Shape;112;p20"/>
          <p:cNvSpPr txBox="1"/>
          <p:nvPr/>
        </p:nvSpPr>
        <p:spPr>
          <a:xfrm>
            <a:off x="7666525" y="58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*Same As PDR </a:t>
            </a:r>
            <a:endParaRPr sz="1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p:nvPr/>
        </p:nvSpPr>
        <p:spPr>
          <a:xfrm>
            <a:off x="1925" y="5800"/>
            <a:ext cx="9144000" cy="883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txBox="1"/>
          <p:nvPr>
            <p:ph type="title"/>
          </p:nvPr>
        </p:nvSpPr>
        <p:spPr>
          <a:xfrm>
            <a:off x="313625" y="161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Computer: Requirements</a:t>
            </a:r>
            <a:endParaRPr/>
          </a:p>
        </p:txBody>
      </p:sp>
      <p:sp>
        <p:nvSpPr>
          <p:cNvPr id="119" name="Google Shape;119;p21"/>
          <p:cNvSpPr txBox="1"/>
          <p:nvPr>
            <p:ph idx="1" type="body"/>
          </p:nvPr>
        </p:nvSpPr>
        <p:spPr>
          <a:xfrm>
            <a:off x="156725" y="997500"/>
            <a:ext cx="8520600" cy="40470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lang="en" sz="1600">
                <a:solidFill>
                  <a:schemeClr val="dk1"/>
                </a:solidFill>
              </a:rPr>
              <a:t>Specific requirements: FUN-8, PER-3, PER-4, ME-1, ME-2, ME-3, I/O-2, I/O-4, COST-1</a:t>
            </a:r>
            <a:endParaRPr sz="16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 sz="1600">
                <a:solidFill>
                  <a:schemeClr val="dk1"/>
                </a:solidFill>
                <a:latin typeface="Calibri"/>
                <a:ea typeface="Calibri"/>
                <a:cs typeface="Calibri"/>
                <a:sym typeface="Calibri"/>
              </a:rPr>
              <a:t>Based off of these requirements, the computer shall:</a:t>
            </a:r>
            <a:endParaRPr sz="1600">
              <a:solidFill>
                <a:schemeClr val="dk1"/>
              </a:solidFill>
              <a:latin typeface="Calibri"/>
              <a:ea typeface="Calibri"/>
              <a:cs typeface="Calibri"/>
              <a:sym typeface="Calibri"/>
            </a:endParaRPr>
          </a:p>
          <a:p>
            <a:pPr indent="-330200" lvl="0" marL="457200" rtl="0" algn="l">
              <a:lnSpc>
                <a:spcPct val="90000"/>
              </a:lnSpc>
              <a:spcBef>
                <a:spcPts val="100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Have two USB ports, one for ADC connectivity and one for controlling the mount.</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Support the ability to log system performance and diagnostics data.</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Have a storage capacity of 128GB to be able to store at least 1 hour of 14-bit data sampled at 10MHz.</a:t>
            </a:r>
            <a:endParaRPr sz="16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 sz="1600">
                <a:solidFill>
                  <a:schemeClr val="dk1"/>
                </a:solidFill>
                <a:latin typeface="Calibri"/>
                <a:ea typeface="Calibri"/>
                <a:cs typeface="Calibri"/>
                <a:sym typeface="Calibri"/>
              </a:rPr>
              <a:t>In addition, the computer should:</a:t>
            </a:r>
            <a:endParaRPr sz="1600">
              <a:solidFill>
                <a:schemeClr val="dk1"/>
              </a:solidFill>
              <a:latin typeface="Calibri"/>
              <a:ea typeface="Calibri"/>
              <a:cs typeface="Calibri"/>
              <a:sym typeface="Calibri"/>
            </a:endParaRPr>
          </a:p>
          <a:p>
            <a:pPr indent="-330200" lvl="0" marL="457200" rtl="0" algn="l">
              <a:lnSpc>
                <a:spcPct val="90000"/>
              </a:lnSpc>
              <a:spcBef>
                <a:spcPts val="100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Use Bluetooth for wireless communication.</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Have enough memory to record 10 minutes of I/Q sampled at 10MHz.</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Have SD card port for non volatile storage.</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Have a GPS connection to get its time and position in terms of longitude and latitude.</a:t>
            </a:r>
            <a:endParaRPr sz="1600">
              <a:solidFill>
                <a:schemeClr val="dk1"/>
              </a:solidFill>
              <a:latin typeface="Calibri"/>
              <a:ea typeface="Calibri"/>
              <a:cs typeface="Calibri"/>
              <a:sym typeface="Calibri"/>
            </a:endParaRPr>
          </a:p>
          <a:p>
            <a:pPr indent="-330200" lvl="0" marL="457200" rtl="0" algn="l">
              <a:lnSpc>
                <a:spcPct val="90000"/>
              </a:lnSpc>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Cost less than 150$ to account for the rest of the components of the system.</a:t>
            </a:r>
            <a:endParaRPr sz="1600">
              <a:solidFill>
                <a:schemeClr val="dk1"/>
              </a:solidFill>
              <a:latin typeface="Calibri"/>
              <a:ea typeface="Calibri"/>
              <a:cs typeface="Calibri"/>
              <a:sym typeface="Calibri"/>
            </a:endParaRPr>
          </a:p>
        </p:txBody>
      </p:sp>
      <p:sp>
        <p:nvSpPr>
          <p:cNvPr id="120" name="Google Shape;120;p21"/>
          <p:cNvSpPr/>
          <p:nvPr/>
        </p:nvSpPr>
        <p:spPr>
          <a:xfrm>
            <a:off x="8834225" y="-50"/>
            <a:ext cx="309900" cy="5143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txBox="1"/>
          <p:nvPr/>
        </p:nvSpPr>
        <p:spPr>
          <a:xfrm>
            <a:off x="7619225" y="5197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*Same As PDR </a:t>
            </a:r>
            <a:endParaRPr sz="12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